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handoutMasterIdLst>
    <p:handoutMasterId r:id="rId68"/>
  </p:handoutMasterIdLst>
  <p:sldIdLst>
    <p:sldId id="376" r:id="rId2"/>
    <p:sldId id="377" r:id="rId3"/>
    <p:sldId id="378" r:id="rId4"/>
    <p:sldId id="379" r:id="rId5"/>
    <p:sldId id="380" r:id="rId6"/>
    <p:sldId id="381" r:id="rId7"/>
    <p:sldId id="382" r:id="rId8"/>
    <p:sldId id="383" r:id="rId9"/>
    <p:sldId id="386" r:id="rId10"/>
    <p:sldId id="387" r:id="rId11"/>
    <p:sldId id="388" r:id="rId12"/>
    <p:sldId id="389" r:id="rId13"/>
    <p:sldId id="390" r:id="rId14"/>
    <p:sldId id="391" r:id="rId15"/>
    <p:sldId id="392" r:id="rId16"/>
    <p:sldId id="393" r:id="rId17"/>
    <p:sldId id="394" r:id="rId18"/>
    <p:sldId id="395" r:id="rId19"/>
    <p:sldId id="396" r:id="rId20"/>
    <p:sldId id="397" r:id="rId21"/>
    <p:sldId id="398" r:id="rId22"/>
    <p:sldId id="399" r:id="rId23"/>
    <p:sldId id="400" r:id="rId24"/>
    <p:sldId id="401" r:id="rId25"/>
    <p:sldId id="402" r:id="rId26"/>
    <p:sldId id="403" r:id="rId27"/>
    <p:sldId id="404" r:id="rId28"/>
    <p:sldId id="405" r:id="rId29"/>
    <p:sldId id="406" r:id="rId30"/>
    <p:sldId id="407" r:id="rId31"/>
    <p:sldId id="408" r:id="rId32"/>
    <p:sldId id="409" r:id="rId33"/>
    <p:sldId id="410" r:id="rId34"/>
    <p:sldId id="411" r:id="rId35"/>
    <p:sldId id="418" r:id="rId36"/>
    <p:sldId id="413" r:id="rId37"/>
    <p:sldId id="414" r:id="rId38"/>
    <p:sldId id="415" r:id="rId39"/>
    <p:sldId id="416" r:id="rId40"/>
    <p:sldId id="331" r:id="rId41"/>
    <p:sldId id="332" r:id="rId42"/>
    <p:sldId id="365" r:id="rId43"/>
    <p:sldId id="374" r:id="rId44"/>
    <p:sldId id="342"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 id="355" r:id="rId58"/>
    <p:sldId id="356" r:id="rId59"/>
    <p:sldId id="357" r:id="rId60"/>
    <p:sldId id="358" r:id="rId61"/>
    <p:sldId id="359" r:id="rId62"/>
    <p:sldId id="360" r:id="rId63"/>
    <p:sldId id="361" r:id="rId64"/>
    <p:sldId id="362" r:id="rId65"/>
    <p:sldId id="419"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Tahoma"/>
        <a:ea typeface="+mn-ea"/>
        <a:cs typeface="+mn-cs"/>
      </a:defRPr>
    </a:lvl1pPr>
    <a:lvl2pPr marL="457200" algn="l" defTabSz="457200" rtl="0" eaLnBrk="1" latinLnBrk="0" hangingPunct="1">
      <a:defRPr sz="1800" kern="1200">
        <a:solidFill>
          <a:schemeClr val="tx1"/>
        </a:solidFill>
        <a:latin typeface="Tahoma"/>
        <a:ea typeface="+mn-ea"/>
        <a:cs typeface="+mn-cs"/>
      </a:defRPr>
    </a:lvl2pPr>
    <a:lvl3pPr marL="914400" algn="l" defTabSz="457200" rtl="0" eaLnBrk="1" latinLnBrk="0" hangingPunct="1">
      <a:defRPr sz="1800" kern="1200">
        <a:solidFill>
          <a:schemeClr val="tx1"/>
        </a:solidFill>
        <a:latin typeface="Tahoma"/>
        <a:ea typeface="+mn-ea"/>
        <a:cs typeface="+mn-cs"/>
      </a:defRPr>
    </a:lvl3pPr>
    <a:lvl4pPr marL="1371600" algn="l" defTabSz="457200" rtl="0" eaLnBrk="1" latinLnBrk="0" hangingPunct="1">
      <a:defRPr sz="1800" kern="1200">
        <a:solidFill>
          <a:schemeClr val="tx1"/>
        </a:solidFill>
        <a:latin typeface="Tahoma"/>
        <a:ea typeface="+mn-ea"/>
        <a:cs typeface="+mn-cs"/>
      </a:defRPr>
    </a:lvl4pPr>
    <a:lvl5pPr marL="1828800" algn="l" defTabSz="457200" rtl="0" eaLnBrk="1" latinLnBrk="0" hangingPunct="1">
      <a:defRPr sz="1800" kern="1200">
        <a:solidFill>
          <a:schemeClr val="tx1"/>
        </a:solidFill>
        <a:latin typeface="Tahoma"/>
        <a:ea typeface="+mn-ea"/>
        <a:cs typeface="+mn-cs"/>
      </a:defRPr>
    </a:lvl5pPr>
    <a:lvl6pPr marL="2286000" algn="l" defTabSz="457200" rtl="0" eaLnBrk="1" latinLnBrk="0" hangingPunct="1">
      <a:defRPr sz="1800" kern="1200">
        <a:solidFill>
          <a:schemeClr val="tx1"/>
        </a:solidFill>
        <a:latin typeface="Tahoma"/>
        <a:ea typeface="+mn-ea"/>
        <a:cs typeface="+mn-cs"/>
      </a:defRPr>
    </a:lvl6pPr>
    <a:lvl7pPr marL="2743200" algn="l" defTabSz="457200" rtl="0" eaLnBrk="1" latinLnBrk="0" hangingPunct="1">
      <a:defRPr sz="1800" kern="1200">
        <a:solidFill>
          <a:schemeClr val="tx1"/>
        </a:solidFill>
        <a:latin typeface="Tahoma"/>
        <a:ea typeface="+mn-ea"/>
        <a:cs typeface="+mn-cs"/>
      </a:defRPr>
    </a:lvl7pPr>
    <a:lvl8pPr marL="3200400" algn="l" defTabSz="457200" rtl="0" eaLnBrk="1" latinLnBrk="0" hangingPunct="1">
      <a:defRPr sz="1800" kern="1200">
        <a:solidFill>
          <a:schemeClr val="tx1"/>
        </a:solidFill>
        <a:latin typeface="Tahoma"/>
        <a:ea typeface="+mn-ea"/>
        <a:cs typeface="+mn-cs"/>
      </a:defRPr>
    </a:lvl8pPr>
    <a:lvl9pPr marL="3657600" algn="l" defTabSz="457200" rtl="0" eaLnBrk="1" latinLnBrk="0" hangingPunct="1">
      <a:defRPr sz="1800" kern="1200">
        <a:solidFill>
          <a:schemeClr val="tx1"/>
        </a:solidFill>
        <a:latin typeface="Tahoma"/>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ber Mosher" initials="ALM" lastIdx="15" clrIdx="0"/>
  <p:cmAuthor id="1" name="Jaya Mathur"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F1D00A"/>
    <a:srgbClr val="F6CC00"/>
    <a:srgbClr val="3057A5"/>
    <a:srgbClr val="8113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25" autoAdjust="0"/>
    <p:restoredTop sz="86433" autoAdjust="0"/>
  </p:normalViewPr>
  <p:slideViewPr>
    <p:cSldViewPr snapToObjects="1">
      <p:cViewPr>
        <p:scale>
          <a:sx n="155" d="100"/>
          <a:sy n="155" d="100"/>
        </p:scale>
        <p:origin x="-1792" y="-4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7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commentAuthors" Target="commentAuthors.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0B0B6E-7DA3-4367-A5A9-F685625CC9E0}" type="datetimeFigureOut">
              <a:rPr lang="en-US" smtClean="0"/>
              <a:t>6/16/16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20DA9B-AA9B-4144-8309-041FCDD1DB0F}" type="slidenum">
              <a:rPr lang="en-US" smtClean="0"/>
              <a:t>‹#›</a:t>
            </a:fld>
            <a:endParaRPr lang="en-US"/>
          </a:p>
        </p:txBody>
      </p:sp>
    </p:spTree>
    <p:extLst>
      <p:ext uri="{BB962C8B-B14F-4D97-AF65-F5344CB8AC3E}">
        <p14:creationId xmlns:p14="http://schemas.microsoft.com/office/powerpoint/2010/main" val="487777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8C7A6C-17FD-4164-BBA3-D0299898CE2B}" type="datetimeFigureOut">
              <a:rPr lang="en-US" smtClean="0"/>
              <a:t>6/16/16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7BB4A5-35C3-4F8D-870D-7C46EE1E1805}" type="slidenum">
              <a:rPr lang="en-US" smtClean="0"/>
              <a:t>‹#›</a:t>
            </a:fld>
            <a:endParaRPr lang="en-US"/>
          </a:p>
        </p:txBody>
      </p:sp>
    </p:spTree>
    <p:extLst>
      <p:ext uri="{BB962C8B-B14F-4D97-AF65-F5344CB8AC3E}">
        <p14:creationId xmlns:p14="http://schemas.microsoft.com/office/powerpoint/2010/main" val="1798249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health.gov/dietaryguidelines/2015/guidelines/"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208.81.109.233/dietaryguidelines/2015/guidelines/introduction/nutrition-and-health-are-closely-related/%23table-i-1"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208.81.109.233/dietaryguidelines/2015/guidelines/chapter-2/a-closer-look-at-current-intakes-and-recommended-shifts/%23figure-2-5"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208.81.109.233/dietaryguidelines/2015/guidelines/chapter-2/a-closer-look-at-current-intakes-and-recommended-shifts/%23figure-2-6"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208.81.109.233/dietaryguidelines/2015/guidelines/introduction/nutrition-and-health-are-closely-related/%23figure-i-1"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208.81.109.233/dietaryguidelines/2015/guidelines/chapter-1/a-closer-look-inside-healthy-eating-patterns/%23callout-legumes" TargetMode="External"/><Relationship Id="rId4" Type="http://schemas.openxmlformats.org/officeDocument/2006/relationships/hyperlink" Target="http://208.81.109.233/dietaryguidelines/2015/guidelines/chapter-1/" TargetMode="External"/><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 Id="rId3" Type="http://schemas.openxmlformats.org/officeDocument/2006/relationships/hyperlink" Target="http://208.81.109.233/dietaryguidelines/2015/guidelines/chapter-1/"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 Id="rId3" Type="http://schemas.openxmlformats.org/officeDocument/2006/relationships/hyperlink" Target="http://208.81.109.233/dietaryguidelines/2015/guidelines/chapter-2/a-closer-look-at-current-intakes-and-recommended-shifts/%23figure-2-3"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 Id="rId3" Type="http://schemas.openxmlformats.org/officeDocument/2006/relationships/hyperlink" Target="http://208.81.109.233/dietaryguidelines/2015/guidelines/chapter-2/a-closer-look-at-current-intakes-and-recommended-shifts/%23figure-2-3"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 Id="rId3" Type="http://schemas.openxmlformats.org/officeDocument/2006/relationships/hyperlink" Target="http://208.81.109.233/dietaryguidelines/2015/guidelines/chapter-2/a-closer-look-at-current-intakes-and-recommended-shifts/%23figure-2-3"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208.81.109.233/dietaryguidelines/2015/guidelines/introduction/nutrition-and-health-are-closely-related/%23figure-i-2"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208.81.109.233/dietaryguidelines/2015/guidelines/chapter-3/"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Available at: DietaryGuidelines.gov</a:t>
            </a:r>
          </a:p>
          <a:p>
            <a:endParaRPr lang="en-US" dirty="0" smtClean="0"/>
          </a:p>
          <a:p>
            <a:r>
              <a:rPr lang="en-US" dirty="0" smtClean="0"/>
              <a:t>The 2015-2020 Dietary Guidelines is available exclusively on </a:t>
            </a:r>
            <a:r>
              <a:rPr lang="en-US" dirty="0" err="1" smtClean="0"/>
              <a:t>DietaryGuidelines.gov</a:t>
            </a:r>
            <a:r>
              <a:rPr lang="en-US" dirty="0" smtClean="0"/>
              <a:t>.</a:t>
            </a:r>
          </a:p>
          <a:p>
            <a:endParaRPr lang="en-US" b="1" dirty="0" smtClean="0"/>
          </a:p>
          <a:p>
            <a:r>
              <a:rPr lang="en-US" b="1" dirty="0" smtClean="0"/>
              <a:t>Suggested Citation</a:t>
            </a:r>
          </a:p>
          <a:p>
            <a:r>
              <a:rPr lang="en-US" dirty="0" smtClean="0"/>
              <a:t>U.S. Department of Health and Human Services and U.S. Department of Agriculture. </a:t>
            </a:r>
            <a:r>
              <a:rPr lang="en-US" i="1" dirty="0" smtClean="0"/>
              <a:t>2015 – 2020 Dietary Guidelines for Americans</a:t>
            </a:r>
            <a:r>
              <a:rPr lang="en-US" dirty="0" smtClean="0"/>
              <a:t>. 8</a:t>
            </a:r>
            <a:r>
              <a:rPr lang="en-US" baseline="30000" dirty="0" smtClean="0"/>
              <a:t>th</a:t>
            </a:r>
            <a:r>
              <a:rPr lang="en-US" dirty="0" smtClean="0"/>
              <a:t> Edition. December 2015. Available at </a:t>
            </a:r>
            <a:r>
              <a:rPr lang="en-US" dirty="0" smtClean="0">
                <a:hlinkClick r:id="rId3"/>
              </a:rPr>
              <a:t>http://health.gov/dietaryguidelines/2015/guidelines/</a:t>
            </a:r>
            <a:r>
              <a:rPr lang="en-US" dirty="0" smtClean="0"/>
              <a:t>.</a:t>
            </a:r>
          </a:p>
          <a:p>
            <a:endParaRPr lang="en-US" dirty="0"/>
          </a:p>
        </p:txBody>
      </p:sp>
      <p:sp>
        <p:nvSpPr>
          <p:cNvPr id="4" name="Slide Number Placeholder 3"/>
          <p:cNvSpPr>
            <a:spLocks noGrp="1"/>
          </p:cNvSpPr>
          <p:nvPr>
            <p:ph type="sldNum" sz="quarter" idx="10"/>
          </p:nvPr>
        </p:nvSpPr>
        <p:spPr/>
        <p:txBody>
          <a:bodyPr/>
          <a:lstStyle/>
          <a:p>
            <a:fld id="{317BB4A5-35C3-4F8D-870D-7C46EE1E1805}" type="slidenum">
              <a:rPr lang="en-US" smtClean="0"/>
              <a:t>1</a:t>
            </a:fld>
            <a:endParaRPr lang="en-US"/>
          </a:p>
        </p:txBody>
      </p:sp>
    </p:spTree>
    <p:extLst>
      <p:ext uri="{BB962C8B-B14F-4D97-AF65-F5344CB8AC3E}">
        <p14:creationId xmlns:p14="http://schemas.microsoft.com/office/powerpoint/2010/main" val="1543657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do not eat foods and nutrients in isolation but in combination, and this combination forms an overall eating pattern. A growing body of research has examined the relationship between overall eating patterns, health, and risk of chronic disease, and findings on these relationships are sufficiently well established to support dietary guidance. As a result, eating patterns and their food and nutrient characteristics are a primary emphasis of the recommendations in this 2015-2020 edition of the </a:t>
            </a:r>
            <a:r>
              <a:rPr lang="en-US" i="1" dirty="0" smtClean="0"/>
              <a:t>Dietary Guidelines</a:t>
            </a:r>
            <a:r>
              <a:rPr lang="en-US" dirty="0" smtClean="0"/>
              <a:t>. This edition of the </a:t>
            </a:r>
            <a:r>
              <a:rPr lang="en-US" i="1" dirty="0" smtClean="0"/>
              <a:t>Dietary Guidelines</a:t>
            </a:r>
            <a:r>
              <a:rPr lang="en-US" dirty="0" smtClean="0"/>
              <a:t> consists of an Introduction, three chapters, and 14 appendixes.</a:t>
            </a:r>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581227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i="1" dirty="0" smtClean="0"/>
              <a:t>2015-2020 Dietary Guidelines for Americans </a:t>
            </a:r>
            <a:r>
              <a:rPr lang="en-US" dirty="0" smtClean="0"/>
              <a:t>provides five overarching Guidelines that encourage healthy eating patterns, recognize that individuals will need to make shifts in their food and beverage choices to achieve a healthy pattern, and acknowledge that all segments of our society have a role to play in supporting healthy choices. </a:t>
            </a:r>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81227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i="1" dirty="0" smtClean="0"/>
              <a:t>2015-2020 Dietary Guidelines for Americans </a:t>
            </a:r>
            <a:r>
              <a:rPr lang="en-US" dirty="0" smtClean="0"/>
              <a:t>provides five overarching Guidelines that encourage healthy eating patterns, recognize that individuals will need to make shifts in their food and beverage choices to achieve a healthy pattern, and acknowledge that all segments of our society have a role to play in supporting healthy choices. </a:t>
            </a:r>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81227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Chapter</a:t>
            </a:r>
            <a:r>
              <a:rPr lang="en-US" baseline="0" dirty="0" smtClean="0"/>
              <a:t> 1 of the policy document describes the key elements of healthy eating patterns</a:t>
            </a:r>
            <a:endParaRPr lang="en-US" dirty="0" smtClean="0"/>
          </a:p>
          <a:p>
            <a:endParaRPr lang="en-US" dirty="0"/>
          </a:p>
        </p:txBody>
      </p:sp>
      <p:sp>
        <p:nvSpPr>
          <p:cNvPr id="4" name="Slide Number Placeholder 3"/>
          <p:cNvSpPr>
            <a:spLocks noGrp="1"/>
          </p:cNvSpPr>
          <p:nvPr>
            <p:ph type="sldNum" sz="quarter" idx="10"/>
          </p:nvPr>
        </p:nvSpPr>
        <p:spPr/>
        <p:txBody>
          <a:bodyPr/>
          <a:lstStyle/>
          <a:p>
            <a:fld id="{317BB4A5-35C3-4F8D-870D-7C46EE1E1805}" type="slidenum">
              <a:rPr lang="en-US" smtClean="0"/>
              <a:t>13</a:t>
            </a:fld>
            <a:endParaRPr lang="en-US"/>
          </a:p>
        </p:txBody>
      </p:sp>
    </p:spTree>
    <p:extLst>
      <p:ext uri="{BB962C8B-B14F-4D97-AF65-F5344CB8AC3E}">
        <p14:creationId xmlns:p14="http://schemas.microsoft.com/office/powerpoint/2010/main" val="2876660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 1</a:t>
            </a:r>
            <a:r>
              <a:rPr lang="en-US" baseline="0" dirty="0" smtClean="0"/>
              <a:t> </a:t>
            </a:r>
            <a:r>
              <a:rPr lang="en-US" dirty="0" smtClean="0"/>
              <a:t>focuses on the first 3 of these five dietary guidelines, which are:</a:t>
            </a:r>
          </a:p>
          <a:p>
            <a:endParaRPr lang="en-US" dirty="0" smtClean="0"/>
          </a:p>
          <a:p>
            <a:pPr marL="224325" indent="-224325">
              <a:buAutoNum type="arabicPeriod"/>
            </a:pPr>
            <a:r>
              <a:rPr lang="en-US" b="1" dirty="0" smtClean="0"/>
              <a:t>Follow a healthy eating pattern across the lifespan. </a:t>
            </a:r>
            <a:r>
              <a:rPr lang="en-US" dirty="0" smtClean="0"/>
              <a:t>All food and beverage choices matter. Choose a healthy eating pattern at an appropriate calorie level to help achieve and maintain a healthy body weight, support nutrient adequacy, and reduce the risk of chronic disease.</a:t>
            </a:r>
          </a:p>
          <a:p>
            <a:endParaRPr lang="en-US" dirty="0" smtClean="0"/>
          </a:p>
          <a:p>
            <a:pPr marL="224325" indent="-224325">
              <a:buAutoNum type="arabicPeriod" startAt="2"/>
            </a:pPr>
            <a:r>
              <a:rPr lang="en-US" b="1" dirty="0" smtClean="0"/>
              <a:t>Focus on variety, nutrient density, and amount.</a:t>
            </a:r>
            <a:r>
              <a:rPr lang="en-US" dirty="0" smtClean="0"/>
              <a:t> To meet nutrient needs within calorie limits, choose a variety of nutrient-dense foods across and within all food groups in recommended amounts.</a:t>
            </a:r>
          </a:p>
          <a:p>
            <a:endParaRPr lang="en-US" dirty="0" smtClean="0"/>
          </a:p>
          <a:p>
            <a:pPr marL="224325" indent="-224325">
              <a:buAutoNum type="arabicPeriod" startAt="3"/>
            </a:pPr>
            <a:r>
              <a:rPr lang="en-US" b="1" dirty="0" smtClean="0"/>
              <a:t>Limit calories from added sugars and saturated fats and reduce sodium intake. </a:t>
            </a:r>
            <a:r>
              <a:rPr lang="en-US" dirty="0" smtClean="0"/>
              <a:t>Consume an eating pattern low in added sugars, saturated fats, and sodium. Cut back on foods and beverages higher in these components to amounts that fit within healthy eating patterns.</a:t>
            </a:r>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581227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These five Guidelines are supplemented with a number of Key Recommendations that provide more specific guidance on healthy eating patterns.</a:t>
            </a:r>
          </a:p>
          <a:p>
            <a:endParaRPr lang="en-US" dirty="0"/>
          </a:p>
          <a:p>
            <a:r>
              <a:rPr lang="en-US" dirty="0"/>
              <a:t>The </a:t>
            </a:r>
            <a:r>
              <a:rPr lang="en-US" i="1" dirty="0"/>
              <a:t>Dietary Guidelines’  </a:t>
            </a:r>
            <a:r>
              <a:rPr lang="en-US" dirty="0"/>
              <a:t>Key Recommendations for healthy eating patterns should be applied in their entirety, given the interconnected relationship that each dietary component can have with others.</a:t>
            </a:r>
          </a:p>
          <a:p>
            <a:endParaRPr lang="en-US" b="1" dirty="0"/>
          </a:p>
          <a:p>
            <a:r>
              <a:rPr lang="en-US" b="1" dirty="0"/>
              <a:t>Consume a healthy eating pattern that accounts for all foods and beverages within an appropriate calorie level.</a:t>
            </a:r>
          </a:p>
          <a:p>
            <a:endParaRPr lang="en-US" b="1" dirty="0"/>
          </a:p>
          <a:p>
            <a:r>
              <a:rPr lang="en-US" b="1" dirty="0"/>
              <a:t>A healthy eating pattern includes:</a:t>
            </a:r>
          </a:p>
          <a:p>
            <a:endParaRPr lang="en-US" dirty="0"/>
          </a:p>
          <a:p>
            <a:r>
              <a:rPr lang="en-US" dirty="0"/>
              <a:t>A variety of vegetables from all of the subgroups—dark green, red and orange, legumes (beans and peas), starchy, and other</a:t>
            </a:r>
          </a:p>
          <a:p>
            <a:endParaRPr lang="en-US" dirty="0"/>
          </a:p>
          <a:p>
            <a:r>
              <a:rPr lang="en-US" dirty="0"/>
              <a:t>Fruits, especially whole fruits [W</a:t>
            </a:r>
            <a:r>
              <a:rPr lang="en-US" baseline="0" dirty="0" smtClean="0"/>
              <a:t>hole fruits include fresh, canned, dried, or frozen fruits.]</a:t>
            </a:r>
            <a:endParaRPr lang="en-US" dirty="0"/>
          </a:p>
          <a:p>
            <a:endParaRPr lang="en-US" dirty="0"/>
          </a:p>
          <a:p>
            <a:r>
              <a:rPr lang="en-US" dirty="0"/>
              <a:t>Grains, at least half of which are whole grains [When refined grains are chosen, they should be enriched.]</a:t>
            </a:r>
          </a:p>
          <a:p>
            <a:endParaRPr lang="en-US" dirty="0"/>
          </a:p>
          <a:p>
            <a:r>
              <a:rPr lang="en-US" dirty="0"/>
              <a:t>Fat-free or low-fat dairy, including milk, yogurt, cheese, and/or fortified soy beverages [</a:t>
            </a:r>
            <a:r>
              <a:rPr lang="en-US" i="0" baseline="0" dirty="0" smtClean="0"/>
              <a:t>I</a:t>
            </a:r>
            <a:r>
              <a:rPr lang="en-US" i="0" dirty="0" smtClean="0"/>
              <a:t>ncreasing the proportion of dairy intake that is fat-free or low-fat milk or yogurt</a:t>
            </a:r>
            <a:r>
              <a:rPr lang="en-US" i="0" baseline="0" dirty="0" smtClean="0"/>
              <a:t> </a:t>
            </a:r>
            <a:r>
              <a:rPr lang="en-US" i="0" dirty="0" smtClean="0"/>
              <a:t>and decreasing the proportion that is cheese would decrease saturated fats and sodium and increase potassium, vitamin A, and vitamin D provided from the dairy group.]</a:t>
            </a:r>
            <a:endParaRPr lang="en-US" dirty="0"/>
          </a:p>
          <a:p>
            <a:endParaRPr lang="en-US" dirty="0"/>
          </a:p>
          <a:p>
            <a:pPr defTabSz="897196">
              <a:defRPr/>
            </a:pPr>
            <a:r>
              <a:rPr lang="en-US" dirty="0"/>
              <a:t>A variety of protein foods, including seafood, lean meats and poultry, eggs, legumes (beans and peas), and nuts, seeds, and soy products</a:t>
            </a:r>
          </a:p>
          <a:p>
            <a:pPr defTabSz="897196">
              <a:defRPr/>
            </a:pPr>
            <a:endParaRPr lang="en-US" dirty="0"/>
          </a:p>
          <a:p>
            <a:pPr defTabSz="897196">
              <a:defRPr/>
            </a:pPr>
            <a:r>
              <a:rPr lang="en-US" dirty="0"/>
              <a:t>Oils [Oils include: canola, corn, olive, peanut, safflower, soybean, and sunflower oils. Oils also are naturally present in nuts, seeds, seafood, olives, and avocados.]</a:t>
            </a:r>
          </a:p>
          <a:p>
            <a:endParaRPr lang="en-US" dirty="0"/>
          </a:p>
          <a:p>
            <a:r>
              <a:rPr lang="en-US" b="1" dirty="0" smtClean="0"/>
              <a:t>A healthy eating pattern limits: </a:t>
            </a:r>
            <a:r>
              <a:rPr lang="en-US" b="0" dirty="0" smtClean="0"/>
              <a:t>Saturated </a:t>
            </a:r>
            <a:r>
              <a:rPr lang="en-US" dirty="0" smtClean="0"/>
              <a:t>fats and </a:t>
            </a:r>
            <a:r>
              <a:rPr lang="en-US" i="1" dirty="0" smtClean="0"/>
              <a:t>trans</a:t>
            </a:r>
            <a:r>
              <a:rPr lang="en-US" dirty="0" smtClean="0"/>
              <a:t> fats, added sugars, and sodium [More information about these components to limit is provided on the next slide.]</a:t>
            </a:r>
          </a:p>
          <a:p>
            <a:endParaRPr lang="en-US" dirty="0"/>
          </a:p>
          <a:p>
            <a:endParaRPr lang="en-US" dirty="0" smtClean="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907616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Chapter 1 also includes discussion of the quantitative Key Recommendations for several components of the diet that should be limited. These components are of particular public health concern in the United States, and the specified limits can help individuals achieve healthy eating patterns within calorie limits:</a:t>
            </a:r>
          </a:p>
          <a:p>
            <a:endParaRPr lang="en-US" dirty="0" smtClean="0"/>
          </a:p>
          <a:p>
            <a:pPr marL="168244" indent="-168244" defTabSz="897196">
              <a:buFont typeface="Arial" panose="020B0604020202020204" pitchFamily="34" charset="0"/>
              <a:buChar char="•"/>
              <a:defRPr/>
            </a:pPr>
            <a:r>
              <a:rPr lang="en-US" b="1" dirty="0" smtClean="0"/>
              <a:t>Consume less than 10 percent of calories per day from added sugars. </a:t>
            </a:r>
            <a:r>
              <a:rPr lang="en-US" dirty="0" smtClean="0"/>
              <a:t>[</a:t>
            </a:r>
            <a:r>
              <a:rPr lang="en-US" baseline="0" dirty="0" smtClean="0"/>
              <a:t>The added sugars recommendation is a </a:t>
            </a:r>
            <a:r>
              <a:rPr lang="en-US" i="1" baseline="0" dirty="0" smtClean="0"/>
              <a:t>target </a:t>
            </a:r>
            <a:r>
              <a:rPr lang="en-US" baseline="0" dirty="0" smtClean="0"/>
              <a:t>based on food pattern modeling and national data on intakes of calories from added sugars. This target demonstrates the public health need to limit calories from added sugars to meet food group and nutrient needs within calorie limits. When added sugars exceed 10% of calories, a healthy eating pattern may be difficult to achieve.]</a:t>
            </a:r>
          </a:p>
          <a:p>
            <a:endParaRPr lang="en-US" dirty="0" smtClean="0"/>
          </a:p>
          <a:p>
            <a:pPr marL="168244" indent="-168244" defTabSz="897196">
              <a:buFont typeface="Arial" panose="020B0604020202020204" pitchFamily="34" charset="0"/>
              <a:buChar char="•"/>
              <a:defRPr/>
            </a:pPr>
            <a:r>
              <a:rPr lang="en-US" b="1" dirty="0" smtClean="0"/>
              <a:t>Consume less than 10 percent of calories per day from saturated fats. </a:t>
            </a:r>
            <a:r>
              <a:rPr lang="en-US" dirty="0" smtClean="0"/>
              <a:t>[</a:t>
            </a:r>
            <a:r>
              <a:rPr lang="en-US" baseline="0" dirty="0" smtClean="0"/>
              <a:t>The recommendation to consume less than 10 percent of calories per day as saturated fats is a target based on evidence that </a:t>
            </a:r>
            <a:r>
              <a:rPr lang="en-US" i="1" baseline="0" dirty="0" smtClean="0"/>
              <a:t>replacing saturated fats with unsaturated fats </a:t>
            </a:r>
            <a:r>
              <a:rPr lang="en-US" baseline="0" dirty="0" smtClean="0"/>
              <a:t>is associated with reduced risk of cardiovascular disease. However, replacing saturated fats with carbohydrates is not associated with reduced risk of cardiovascular disease.]</a:t>
            </a:r>
          </a:p>
          <a:p>
            <a:endParaRPr lang="en-US" dirty="0" smtClean="0"/>
          </a:p>
          <a:p>
            <a:pPr marL="168244" indent="-168244" defTabSz="897196">
              <a:buFont typeface="Arial" panose="020B0604020202020204" pitchFamily="34" charset="0"/>
              <a:buChar char="•"/>
              <a:defRPr/>
            </a:pPr>
            <a:r>
              <a:rPr lang="en-US" b="1" dirty="0" smtClean="0"/>
              <a:t>Consume less than 2,300 milligrams per day of sodium. </a:t>
            </a:r>
            <a:r>
              <a:rPr lang="en-US" dirty="0" smtClean="0"/>
              <a:t>[Americans are encouraged to follow the age- and sex-appropriate Tolerable</a:t>
            </a:r>
            <a:r>
              <a:rPr lang="en-US" baseline="0" dirty="0" smtClean="0"/>
              <a:t> Upper Intake Levels (ULs) for sodium set by the Institute of Medicine. The UL is 2,300 milligrams per day for individuals ages 14 years and older. The recommendations for children younger than 14 years of age are the IOM age- and sex-appropriate ULs {which vary from 1,500 to 2,200, depending on age}. For adults with hypertension or prehypertension, further reduction to 1,500 mg per day can result in greater blood pressure reduction.]</a:t>
            </a:r>
          </a:p>
          <a:p>
            <a:endParaRPr lang="en-US" dirty="0" smtClean="0"/>
          </a:p>
          <a:p>
            <a:pPr marL="168244" indent="-168244">
              <a:buFont typeface="Arial" panose="020B0604020202020204" pitchFamily="34" charset="0"/>
              <a:buChar char="•"/>
            </a:pPr>
            <a:r>
              <a:rPr lang="en-US" b="1" dirty="0" smtClean="0"/>
              <a:t>If alcohol is consumed, it should be consumed in moderation—up to one drink per day for women and up to two drinks per day for men—and only by adults of legal drinking age. </a:t>
            </a:r>
            <a:r>
              <a:rPr lang="en-US" dirty="0" smtClean="0"/>
              <a:t>[</a:t>
            </a:r>
            <a:r>
              <a:rPr lang="en-US" baseline="0" dirty="0" smtClean="0"/>
              <a:t>It is not recommended that individuals begin drinking or drink more for any reason, and there are many circumstances in which individuals should not drink, such as during pregnancy.] </a:t>
            </a:r>
          </a:p>
          <a:p>
            <a:endParaRPr lang="en-US" dirty="0" smtClean="0"/>
          </a:p>
          <a:p>
            <a:r>
              <a:rPr lang="en-US" dirty="0" smtClean="0"/>
              <a:t>In tandem with these recommendations, Americans of all ages—children, adolescents, adults, and older adults—should meet the </a:t>
            </a:r>
            <a:r>
              <a:rPr lang="en-US" i="1" dirty="0" smtClean="0"/>
              <a:t>Physical Activity Guidelines for Americans</a:t>
            </a:r>
            <a:r>
              <a:rPr lang="en-US" dirty="0" smtClean="0"/>
              <a:t> to help promote health and reduce the risk of chronic disease. </a:t>
            </a:r>
          </a:p>
          <a:p>
            <a:endParaRPr lang="en-US" dirty="0" smtClean="0"/>
          </a:p>
          <a:p>
            <a:r>
              <a:rPr lang="en-US" dirty="0" smtClean="0"/>
              <a:t>And, Americans should aim to achieve and maintain a healthy body weight. </a:t>
            </a:r>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907616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dirty="0" smtClean="0"/>
              <a:t>The </a:t>
            </a:r>
            <a:r>
              <a:rPr lang="en-US" i="1" dirty="0" smtClean="0"/>
              <a:t>2015-2020 Dietary Guidelines for Americans </a:t>
            </a:r>
            <a:r>
              <a:rPr lang="en-US" i="0" dirty="0" smtClean="0"/>
              <a:t>reflects for the first time a robust body of scientific evidence on overall </a:t>
            </a:r>
            <a:r>
              <a:rPr lang="en-US" b="1" i="0" dirty="0" smtClean="0"/>
              <a:t>eating patterns </a:t>
            </a:r>
            <a:r>
              <a:rPr lang="en-US" i="0" dirty="0" smtClean="0"/>
              <a:t>and chronic disease</a:t>
            </a:r>
            <a:r>
              <a:rPr lang="en-US" dirty="0" smtClean="0"/>
              <a:t>. </a:t>
            </a:r>
          </a:p>
          <a:p>
            <a:pPr lvl="0"/>
            <a:endParaRPr lang="en-US" dirty="0" smtClean="0"/>
          </a:p>
          <a:p>
            <a:pPr defTabSz="897196">
              <a:defRPr/>
            </a:pPr>
            <a:r>
              <a:rPr lang="en-US" dirty="0" smtClean="0"/>
              <a:t>Healthy eating patterns support a healthy body weight and can help prevent and reduce the risk of chronic disease throughout periods of growth, development, and aging as well as during pregnancy. The following principles apply to meeting the Key Recommendations:</a:t>
            </a:r>
          </a:p>
          <a:p>
            <a:pPr defTabSz="897196">
              <a:defRPr/>
            </a:pPr>
            <a:endParaRPr lang="en-US" dirty="0"/>
          </a:p>
          <a:p>
            <a:pPr defTabSz="897196">
              <a:defRPr/>
            </a:pPr>
            <a:r>
              <a:rPr lang="en-US" b="1" dirty="0" smtClean="0"/>
              <a:t>An eating pattern represents the totality of all foods and beverages consumed.</a:t>
            </a:r>
            <a:r>
              <a:rPr lang="en-US" dirty="0" smtClean="0"/>
              <a:t> All foods consumed as part of a healthy eating pattern fit together like a puzzle to meet nutritional needs without exceeding limits, such as those for saturated fats, added sugars, sodium, and total calories. All forms of foods, including fresh, canned, dried, and frozen, can be included in healthy eating patterns.</a:t>
            </a:r>
            <a:r>
              <a:rPr lang="en-US" b="0" dirty="0" smtClean="0"/>
              <a:t> Eating</a:t>
            </a:r>
            <a:r>
              <a:rPr lang="en-US" b="0" baseline="0" dirty="0" smtClean="0"/>
              <a:t> patterns </a:t>
            </a:r>
            <a:r>
              <a:rPr lang="en-US" baseline="0" dirty="0" smtClean="0"/>
              <a:t>are m</a:t>
            </a:r>
            <a:r>
              <a:rPr lang="en-US" dirty="0" smtClean="0"/>
              <a:t>ore than the sum of their parts and may be more predictive of overall health and disease risk than individual foods or nutrients.</a:t>
            </a:r>
          </a:p>
          <a:p>
            <a:endParaRPr lang="en-US" dirty="0" smtClean="0"/>
          </a:p>
          <a:p>
            <a:r>
              <a:rPr lang="en-US" b="1" dirty="0" smtClean="0"/>
              <a:t>Nutritional needs should be met primarily from foods.</a:t>
            </a:r>
            <a:r>
              <a:rPr lang="en-US" dirty="0" smtClean="0"/>
              <a:t> Individuals should aim to meet their nutrient needs through healthy eating patterns that include nutrient-dense foods. Foods in nutrient-dense forms contain essential vitamins and minerals and also dietary fiber and other naturally occurring substances that may have positive health effects. In some cases, fortified foods and dietary supplements may be useful in providing one or more nutrients that otherwise may be consumed in less than recommended amounts.</a:t>
            </a:r>
          </a:p>
          <a:p>
            <a:endParaRPr lang="en-US" b="1" dirty="0" smtClean="0"/>
          </a:p>
          <a:p>
            <a:r>
              <a:rPr lang="en-US" b="1" dirty="0" smtClean="0"/>
              <a:t>Healthy eating patterns are adaptable.</a:t>
            </a:r>
            <a:r>
              <a:rPr lang="en-US" dirty="0" smtClean="0"/>
              <a:t> Individuals have more than one way to achieve a healthy eating pattern. Any eating pattern can be tailored to the individual’s socio-cultural and personal preferences.</a:t>
            </a:r>
          </a:p>
          <a:p>
            <a:endParaRPr lang="en-US" dirty="0" smtClean="0"/>
          </a:p>
          <a:p>
            <a:pPr defTabSz="897196">
              <a:defRPr/>
            </a:pPr>
            <a:r>
              <a:rPr lang="en-US" dirty="0" smtClean="0"/>
              <a:t>There is more than one type of healthy eating pattern. </a:t>
            </a:r>
            <a:r>
              <a:rPr lang="en-US" dirty="0"/>
              <a:t>The </a:t>
            </a:r>
            <a:r>
              <a:rPr lang="en-US" i="1" dirty="0"/>
              <a:t>2015-2020 Dietary Guidelines</a:t>
            </a:r>
            <a:r>
              <a:rPr lang="en-US" dirty="0"/>
              <a:t> embodies the idea that a healthy eating pattern is not a rigid prescription, but rather, an adaptable framework in which individuals can enjoy foods that meet their personal, cultural, and traditional preferences and fit within their budget. </a:t>
            </a:r>
          </a:p>
          <a:p>
            <a:pPr defTabSz="897196">
              <a:defRPr/>
            </a:pPr>
            <a:endParaRPr lang="en-US" dirty="0" smtClean="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559290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components of healthy eating patterns recommended in this edition of the</a:t>
            </a:r>
            <a:r>
              <a:rPr lang="en-US" i="1" dirty="0" smtClean="0"/>
              <a:t> Dietary Guidelines</a:t>
            </a:r>
            <a:r>
              <a:rPr lang="en-US" dirty="0" smtClean="0"/>
              <a:t> were developed by integrating findings from systematic reviews of scientific research, food pattern modeling, and analyses of current intake of the U.S. population:</a:t>
            </a:r>
          </a:p>
          <a:p>
            <a:pPr marL="168244" indent="-168244">
              <a:buFont typeface="Arial" panose="020B0604020202020204" pitchFamily="34" charset="0"/>
              <a:buChar char="•"/>
            </a:pPr>
            <a:r>
              <a:rPr lang="en-US" dirty="0" smtClean="0"/>
              <a:t>Systematic reviews of scientific research examine relationships between the overall diet, including its constituent foods, beverages, and nutrients, and health outcomes.</a:t>
            </a:r>
          </a:p>
          <a:p>
            <a:pPr marL="168244" indent="-168244">
              <a:buFont typeface="Arial" panose="020B0604020202020204" pitchFamily="34" charset="0"/>
              <a:buChar char="•"/>
            </a:pPr>
            <a:r>
              <a:rPr lang="en-US" dirty="0" smtClean="0"/>
              <a:t>Food pattern modeling assesses how well various combinations and amounts of foods from all food groups would result in healthy eating patterns that meet nutrient needs and accommodate limits, such as those for saturated fats, added sugars, and sodium.</a:t>
            </a:r>
          </a:p>
          <a:p>
            <a:pPr marL="168244" indent="-168244">
              <a:buFont typeface="Arial" panose="020B0604020202020204" pitchFamily="34" charset="0"/>
              <a:buChar char="•"/>
            </a:pPr>
            <a:r>
              <a:rPr lang="en-US" dirty="0" smtClean="0"/>
              <a:t>Analyses of current intakes identify areas of potential public health concern.</a:t>
            </a:r>
          </a:p>
          <a:p>
            <a:endParaRPr lang="en-US" dirty="0" smtClean="0"/>
          </a:p>
          <a:p>
            <a:r>
              <a:rPr lang="en-US" dirty="0" smtClean="0"/>
              <a:t>Together, these complementary approaches provide a robust evidence base for healthy eating patterns that both reduce risk of diet-related chronic disease and ensure nutrient adequacy</a:t>
            </a:r>
          </a:p>
          <a:p>
            <a:endParaRPr lang="en-US" i="1"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44647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a:t>
            </a:r>
            <a:r>
              <a:rPr lang="en-US" i="1" dirty="0"/>
              <a:t>2015-2020 Dietary Guidelines </a:t>
            </a:r>
            <a:r>
              <a:rPr lang="en-US" dirty="0" smtClean="0"/>
              <a:t>notes that eating an appropriate mix of foods from the food groups and subgroups—within an appropriate calorie level—is important to promote health. </a:t>
            </a:r>
          </a:p>
          <a:p>
            <a:endParaRPr lang="en-US" dirty="0" smtClean="0"/>
          </a:p>
          <a:p>
            <a:r>
              <a:rPr lang="en-US" dirty="0" smtClean="0"/>
              <a:t>Each of the food groups (vegetables, fruits, grains, dairy,</a:t>
            </a:r>
            <a:r>
              <a:rPr lang="en-US" baseline="0" dirty="0" smtClean="0"/>
              <a:t> and protein foods) </a:t>
            </a:r>
            <a:r>
              <a:rPr lang="en-US" dirty="0" smtClean="0"/>
              <a:t>and their subgroups provides an array of nutrients, and the amounts recommended reflect eating patterns that have been associated with positive health outcomes. </a:t>
            </a:r>
          </a:p>
          <a:p>
            <a:endParaRPr lang="en-US" dirty="0" smtClean="0"/>
          </a:p>
          <a:p>
            <a:r>
              <a:rPr lang="en-US" dirty="0" smtClean="0"/>
              <a:t>Foods from all of the food groups should be eaten in nutrient-dense forms. </a:t>
            </a:r>
          </a:p>
          <a:p>
            <a:endParaRPr lang="en-US" dirty="0" smtClean="0"/>
          </a:p>
          <a:p>
            <a:r>
              <a:rPr lang="en-US" dirty="0" smtClean="0"/>
              <a:t>The </a:t>
            </a:r>
            <a:r>
              <a:rPr lang="en-US" i="1" dirty="0"/>
              <a:t>Guidelines </a:t>
            </a:r>
            <a:r>
              <a:rPr lang="en-US" dirty="0" smtClean="0"/>
              <a:t>describes the recommendations for each of the food groups, highlights nutrients for which the food group is a key contributor, and describes special considerations related to the food group.</a:t>
            </a:r>
            <a:endParaRPr lang="en-US" i="1"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44647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5AFA63-5A05-42F4-A0E2-6F92C8094984}" type="slidenum">
              <a:rPr lang="en-US" smtClean="0"/>
              <a:t>2</a:t>
            </a:fld>
            <a:endParaRPr lang="en-US"/>
          </a:p>
        </p:txBody>
      </p:sp>
    </p:spTree>
    <p:extLst>
      <p:ext uri="{BB962C8B-B14F-4D97-AF65-F5344CB8AC3E}">
        <p14:creationId xmlns:p14="http://schemas.microsoft.com/office/powerpoint/2010/main" val="2330299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These</a:t>
            </a:r>
            <a:r>
              <a:rPr lang="en-US" baseline="0" dirty="0" smtClean="0"/>
              <a:t> are examples of a little of the information provided for two of the food groups, vegetables and dairy.</a:t>
            </a:r>
          </a:p>
          <a:p>
            <a:endParaRPr lang="en-US" sz="1400" b="1" dirty="0"/>
          </a:p>
          <a:p>
            <a:r>
              <a:rPr lang="en-US" sz="1400" b="1" dirty="0"/>
              <a:t>Vegetables</a:t>
            </a:r>
          </a:p>
          <a:p>
            <a:pPr marL="168244" indent="-168244">
              <a:buFont typeface="Arial" panose="020B0604020202020204" pitchFamily="34" charset="0"/>
              <a:buChar char="•"/>
            </a:pPr>
            <a:r>
              <a:rPr lang="en-US" dirty="0"/>
              <a:t>Healthy eating patterns include a variety of vegetables from all of the five vegetable subgroups—dark green, red and orange, legumes (beans and peas), starchy, and other. </a:t>
            </a:r>
          </a:p>
          <a:p>
            <a:pPr marL="168244" indent="-168244">
              <a:buFont typeface="Arial" panose="020B0604020202020204" pitchFamily="34" charset="0"/>
              <a:buChar char="•"/>
            </a:pPr>
            <a:r>
              <a:rPr lang="en-US" dirty="0"/>
              <a:t>These include all fresh, frozen, canned, and dried options in cooked or raw forms, including vegetable juices. </a:t>
            </a:r>
          </a:p>
          <a:p>
            <a:pPr marL="168244" indent="-168244">
              <a:buFont typeface="Arial" panose="020B0604020202020204" pitchFamily="34" charset="0"/>
              <a:buChar char="•"/>
            </a:pPr>
            <a:r>
              <a:rPr lang="en-US" dirty="0"/>
              <a:t>Vegetables should be consumed in a nutrient-dense form, with limited additions such as salt, butter, or creamy sauces. </a:t>
            </a:r>
          </a:p>
          <a:p>
            <a:endParaRPr lang="en-US" sz="1400" b="1" dirty="0"/>
          </a:p>
          <a:p>
            <a:r>
              <a:rPr lang="en-US" sz="1400" b="1" dirty="0"/>
              <a:t>Dairy</a:t>
            </a:r>
          </a:p>
          <a:p>
            <a:pPr marL="168244" indent="-168244">
              <a:buFont typeface="Arial" panose="020B0604020202020204" pitchFamily="34" charset="0"/>
              <a:buChar char="•"/>
            </a:pPr>
            <a:r>
              <a:rPr lang="en-US" dirty="0"/>
              <a:t>Healthy eating patterns include fat-free and low-fat (1%) dairy, including milk, yogurt, cheese, or fortified soy beverages (commonly known as “soymilk”). </a:t>
            </a:r>
          </a:p>
          <a:p>
            <a:pPr marL="168244" indent="-168244">
              <a:buFont typeface="Arial" panose="020B0604020202020204" pitchFamily="34" charset="0"/>
              <a:buChar char="•"/>
            </a:pPr>
            <a:r>
              <a:rPr lang="en-US" dirty="0"/>
              <a:t>Fat-free or low-fat milk and yogurt, in comparison to cheese, contain less saturated fats and sodium and more potassium, vitamin A, and vitamin D.</a:t>
            </a:r>
          </a:p>
          <a:p>
            <a:pPr defTabSz="897196">
              <a:defRPr/>
            </a:pPr>
            <a:endParaRPr lang="en-US" i="1"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44647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 addition to the food groups, it is important to consider other food components when making food and beverage choices. </a:t>
            </a:r>
          </a:p>
          <a:p>
            <a:endParaRPr lang="en-US" dirty="0" smtClean="0"/>
          </a:p>
          <a:p>
            <a:r>
              <a:rPr lang="en-US" dirty="0" smtClean="0"/>
              <a:t>The components discussed in the</a:t>
            </a:r>
            <a:r>
              <a:rPr lang="en-US" baseline="0" dirty="0" smtClean="0"/>
              <a:t> </a:t>
            </a:r>
            <a:r>
              <a:rPr lang="en-US" i="1" dirty="0"/>
              <a:t>2015-2020 Dietary Guidelines </a:t>
            </a:r>
            <a:r>
              <a:rPr lang="en-US" dirty="0" smtClean="0"/>
              <a:t>include added sugars, saturated fats, </a:t>
            </a:r>
            <a:r>
              <a:rPr lang="en-US" i="1" dirty="0" smtClean="0"/>
              <a:t>trans</a:t>
            </a:r>
            <a:r>
              <a:rPr lang="en-US" dirty="0" smtClean="0"/>
              <a:t> fats, cholesterol, sodium, alcohol, and caffeine. </a:t>
            </a:r>
          </a:p>
          <a:p>
            <a:endParaRPr lang="en-US" dirty="0" smtClean="0"/>
          </a:p>
          <a:p>
            <a:r>
              <a:rPr lang="en-US" dirty="0" smtClean="0"/>
              <a:t>For each component, information is provided on how the component relates to eating patterns and outlines considerations related to the component. </a:t>
            </a:r>
          </a:p>
          <a:p>
            <a:endParaRPr lang="en-US" i="1" dirty="0" smtClean="0"/>
          </a:p>
          <a:p>
            <a:endParaRPr lang="en-US" i="1"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44647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These</a:t>
            </a:r>
            <a:r>
              <a:rPr lang="en-US" baseline="0" dirty="0" smtClean="0"/>
              <a:t> are examples of the types of information provided for two of the other dietary components, cholesterol and caffeine, in this edition of the </a:t>
            </a:r>
            <a:r>
              <a:rPr lang="en-US" i="1" baseline="0" dirty="0" smtClean="0"/>
              <a:t>Dietary Guidelines</a:t>
            </a:r>
            <a:r>
              <a:rPr lang="en-US" baseline="0" dirty="0" smtClean="0"/>
              <a:t>.</a:t>
            </a:r>
            <a:endParaRPr lang="en-US" dirty="0" smtClean="0"/>
          </a:p>
          <a:p>
            <a:endParaRPr lang="en-US" dirty="0" smtClean="0"/>
          </a:p>
          <a:p>
            <a:r>
              <a:rPr lang="en-US" dirty="0" smtClean="0"/>
              <a:t>CHOLESTEROL:</a:t>
            </a:r>
          </a:p>
          <a:p>
            <a:endParaRPr lang="en-US" dirty="0" smtClean="0"/>
          </a:p>
          <a:p>
            <a:r>
              <a:rPr lang="en-US" dirty="0" smtClean="0"/>
              <a:t>The Key Recommendation from the </a:t>
            </a:r>
            <a:r>
              <a:rPr lang="en-US" i="1" dirty="0" smtClean="0"/>
              <a:t>2010 Dietary Guidelines</a:t>
            </a:r>
            <a:r>
              <a:rPr lang="en-US" dirty="0" smtClean="0"/>
              <a:t> to limit consumption of dietary cholesterol to 300 mg per day is not included in the 2015 edition, but this change does not suggest that dietary cholesterol is no longer important to consider when building healthy eating patterns. </a:t>
            </a:r>
          </a:p>
          <a:p>
            <a:endParaRPr lang="en-US" dirty="0" smtClean="0"/>
          </a:p>
          <a:p>
            <a:r>
              <a:rPr lang="en-US" dirty="0" smtClean="0"/>
              <a:t>As</a:t>
            </a:r>
            <a:r>
              <a:rPr lang="en-US" baseline="0" dirty="0" smtClean="0"/>
              <a:t> recommended by the IOM, i</a:t>
            </a:r>
            <a:r>
              <a:rPr lang="en-US" dirty="0" smtClean="0"/>
              <a:t>ndividuals should eat as little dietary cholesterol as possible while consuming a healthy eating pattern. </a:t>
            </a:r>
          </a:p>
          <a:p>
            <a:endParaRPr lang="en-US" dirty="0" smtClean="0"/>
          </a:p>
          <a:p>
            <a:r>
              <a:rPr lang="en-US" dirty="0" smtClean="0"/>
              <a:t>In general, foods that are higher in dietary cholesterol, such as fatty meats and high-fat dairy products, are also higher in saturated fats. </a:t>
            </a:r>
          </a:p>
          <a:p>
            <a:endParaRPr lang="en-US" dirty="0" smtClean="0"/>
          </a:p>
          <a:p>
            <a:r>
              <a:rPr lang="en-US" dirty="0" smtClean="0"/>
              <a:t>For example, the Healthy U.S.-Style Eating Pattern described in the Dietary Guidelines contains approximately 100 to 300 mg of cholesterol across the 12 calorie levels. </a:t>
            </a:r>
          </a:p>
          <a:p>
            <a:endParaRPr lang="en-US" dirty="0" smtClean="0"/>
          </a:p>
          <a:p>
            <a:r>
              <a:rPr lang="en-US" dirty="0" smtClean="0"/>
              <a:t>CAFFEINE:</a:t>
            </a:r>
          </a:p>
          <a:p>
            <a:endParaRPr lang="en-US" dirty="0" smtClean="0"/>
          </a:p>
          <a:p>
            <a:r>
              <a:rPr lang="en-US" dirty="0" smtClean="0"/>
              <a:t>Much of the available evidence on caffeine focuses on coffee intake. </a:t>
            </a:r>
          </a:p>
          <a:p>
            <a:endParaRPr lang="en-US" dirty="0" smtClean="0"/>
          </a:p>
          <a:p>
            <a:r>
              <a:rPr lang="en-US" dirty="0" smtClean="0"/>
              <a:t>Evidence</a:t>
            </a:r>
            <a:r>
              <a:rPr lang="en-US" baseline="0" dirty="0" smtClean="0"/>
              <a:t> has shown that t</a:t>
            </a:r>
            <a:r>
              <a:rPr lang="en-US" dirty="0" smtClean="0"/>
              <a:t>hree to five 8-oz cups/day can be incorporated into healthy eating patterns. </a:t>
            </a:r>
          </a:p>
          <a:p>
            <a:endParaRPr lang="en-US" dirty="0" smtClean="0"/>
          </a:p>
          <a:p>
            <a:r>
              <a:rPr lang="en-US" dirty="0" smtClean="0"/>
              <a:t>However, individuals who do not consume caffeinated coffee or other caffeinated beverages are not encouraged to incorporate them into their eating </a:t>
            </a:r>
            <a:r>
              <a:rPr lang="en-US" i="0" dirty="0" smtClean="0"/>
              <a:t>pattern. </a:t>
            </a:r>
          </a:p>
          <a:p>
            <a:endParaRPr lang="en-US" i="0" dirty="0" smtClean="0"/>
          </a:p>
          <a:p>
            <a:r>
              <a:rPr lang="en-US" dirty="0" smtClean="0"/>
              <a:t>In addition, caffeinated beverages, such as some sodas or energy drinks, may include calories from added sugars, and although coffee itself has minimal calories, coffee beverages often contain added calories from cream, whole or 2% milk, creamer, and added sugars, which should be limited. The same considerations apply to calories added to tea or other similar beverages.</a:t>
            </a:r>
            <a:endParaRPr lang="en-US" i="0" dirty="0" smtClean="0"/>
          </a:p>
          <a:p>
            <a:endParaRPr lang="en-US" i="0" dirty="0" smtClean="0"/>
          </a:p>
          <a:p>
            <a:r>
              <a:rPr lang="en-US" i="0" dirty="0" smtClean="0"/>
              <a:t>A</a:t>
            </a:r>
            <a:r>
              <a:rPr lang="en-US" i="0" baseline="0" dirty="0" smtClean="0"/>
              <a:t> specific recommendation for energy drinks is not provided. The current evidence on energy drinks and health is limited.</a:t>
            </a:r>
            <a:endParaRPr lang="en-US" i="0" dirty="0" smtClean="0"/>
          </a:p>
          <a:p>
            <a:pPr defTabSz="897196">
              <a:defRPr/>
            </a:pPr>
            <a:endParaRPr lang="en-US" i="1"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444647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i="0" dirty="0" smtClean="0"/>
              <a:t>Call-out</a:t>
            </a:r>
            <a:r>
              <a:rPr lang="en-US" i="0" baseline="0" dirty="0" smtClean="0"/>
              <a:t> boxes throughout chapter 1 of the </a:t>
            </a:r>
            <a:r>
              <a:rPr lang="en-US" i="1" baseline="0" dirty="0" smtClean="0"/>
              <a:t>Guidelines</a:t>
            </a:r>
            <a:r>
              <a:rPr lang="en-US" i="0" baseline="0" dirty="0" smtClean="0"/>
              <a:t> provide additional details for many topics, including:</a:t>
            </a:r>
          </a:p>
          <a:p>
            <a:endParaRPr lang="en-US" i="0" baseline="0" dirty="0" smtClean="0"/>
          </a:p>
          <a:p>
            <a:pPr marL="168244" indent="-168244">
              <a:buFont typeface="Arial" panose="020B0604020202020204" pitchFamily="34" charset="0"/>
              <a:buChar char="•"/>
            </a:pPr>
            <a:r>
              <a:rPr lang="en-US" dirty="0"/>
              <a:t>Healthy physical activity patterns</a:t>
            </a:r>
          </a:p>
          <a:p>
            <a:pPr marL="168244" indent="-168244">
              <a:buFont typeface="Arial" panose="020B0604020202020204" pitchFamily="34" charset="0"/>
              <a:buChar char="•"/>
            </a:pPr>
            <a:r>
              <a:rPr lang="en-US" dirty="0"/>
              <a:t>Importance of calorie balance</a:t>
            </a:r>
          </a:p>
          <a:p>
            <a:pPr marL="168244" indent="-168244">
              <a:buFont typeface="Arial" panose="020B0604020202020204" pitchFamily="34" charset="0"/>
              <a:buChar char="•"/>
            </a:pPr>
            <a:r>
              <a:rPr lang="en-US" dirty="0"/>
              <a:t>About legumes (beans and peas)</a:t>
            </a:r>
          </a:p>
          <a:p>
            <a:pPr marL="168244" indent="-168244">
              <a:buFont typeface="Arial" panose="020B0604020202020204" pitchFamily="34" charset="0"/>
              <a:buChar char="•"/>
            </a:pPr>
            <a:r>
              <a:rPr lang="en-US" dirty="0"/>
              <a:t>How to make half of grains whole grains</a:t>
            </a:r>
          </a:p>
          <a:p>
            <a:pPr marL="168244" indent="-168244">
              <a:buFont typeface="Arial" panose="020B0604020202020204" pitchFamily="34" charset="0"/>
              <a:buChar char="•"/>
            </a:pPr>
            <a:r>
              <a:rPr lang="en-US" dirty="0"/>
              <a:t>About seafood</a:t>
            </a:r>
          </a:p>
          <a:p>
            <a:pPr marL="168244" indent="-168244">
              <a:buFont typeface="Arial" panose="020B0604020202020204" pitchFamily="34" charset="0"/>
              <a:buChar char="•"/>
            </a:pPr>
            <a:r>
              <a:rPr lang="en-US" dirty="0"/>
              <a:t>About meats and poultry</a:t>
            </a:r>
          </a:p>
          <a:p>
            <a:pPr marL="168244" indent="-168244">
              <a:buFont typeface="Arial" panose="020B0604020202020204" pitchFamily="34" charset="0"/>
              <a:buChar char="•"/>
            </a:pPr>
            <a:r>
              <a:rPr lang="en-US" dirty="0"/>
              <a:t>Dietary fats—the basics</a:t>
            </a:r>
          </a:p>
          <a:p>
            <a:pPr marL="168244" indent="-168244">
              <a:buFont typeface="Arial" panose="020B0604020202020204" pitchFamily="34" charset="0"/>
              <a:buChar char="•"/>
            </a:pPr>
            <a:r>
              <a:rPr lang="en-US" dirty="0"/>
              <a:t>Dietary Approaches to Stop Hypertension (DASH)</a:t>
            </a:r>
          </a:p>
          <a:p>
            <a:pPr marL="168244" indent="-168244">
              <a:buFont typeface="Arial" panose="020B0604020202020204" pitchFamily="34" charset="0"/>
              <a:buChar char="•"/>
            </a:pPr>
            <a:r>
              <a:rPr lang="en-US" dirty="0"/>
              <a:t>Caffeine</a:t>
            </a:r>
          </a:p>
          <a:p>
            <a:pPr marL="168244" indent="-168244">
              <a:buFont typeface="Arial" panose="020B0604020202020204" pitchFamily="34" charset="0"/>
              <a:buChar char="•"/>
            </a:pPr>
            <a:endParaRPr lang="en-US" dirty="0"/>
          </a:p>
          <a:p>
            <a:r>
              <a:rPr lang="en-US" dirty="0"/>
              <a:t>[These “call-out boxes” appear as collapsible boxes in the HTML version.]</a:t>
            </a:r>
          </a:p>
          <a:p>
            <a:endParaRPr lang="en-US" i="0" dirty="0" smtClean="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44647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There are many ways to consume a healthy eating pattern, and the evidence to support multiple approaches has expanded over time. </a:t>
            </a:r>
          </a:p>
          <a:p>
            <a:pPr defTabSz="897196">
              <a:defRPr/>
            </a:pPr>
            <a:endParaRPr lang="en-US" dirty="0" smtClean="0"/>
          </a:p>
          <a:p>
            <a:pPr defTabSz="897196">
              <a:defRPr/>
            </a:pPr>
            <a:r>
              <a:rPr lang="en-US" dirty="0"/>
              <a:t>Throughout the </a:t>
            </a:r>
            <a:r>
              <a:rPr lang="en-US" i="1" dirty="0"/>
              <a:t>2015-2020 Dietary Guidelines</a:t>
            </a:r>
            <a:r>
              <a:rPr lang="en-US" dirty="0"/>
              <a:t>, the Healthy U.S.-Style Eating Pattern is used to illustrate the specific amounts and limits for food groups and other dietary components that make up healthy eating patterns.  The Healthy U.S.-Style Eating Pattern at the 2000-calorie level is illustrated here.  </a:t>
            </a:r>
          </a:p>
          <a:p>
            <a:pPr defTabSz="897196">
              <a:defRPr/>
            </a:pPr>
            <a:endParaRPr lang="en-US" dirty="0"/>
          </a:p>
          <a:p>
            <a:pPr defTabSz="897196">
              <a:defRPr/>
            </a:pPr>
            <a:r>
              <a:rPr lang="en-US" dirty="0"/>
              <a:t>Two additional healthy eating patterns—the Healthy Mediterranean-Style Eating Pattern and the Healthy Vegetarian Eating Pattern—are provided as examples to reflect other styles of eating. </a:t>
            </a:r>
            <a:endParaRPr lang="en-US" dirty="0" smtClean="0"/>
          </a:p>
          <a:p>
            <a:pPr defTabSz="897196">
              <a:defRPr/>
            </a:pPr>
            <a:endParaRPr lang="en-US" dirty="0" smtClean="0"/>
          </a:p>
          <a:p>
            <a:pPr defTabSz="897196">
              <a:defRPr/>
            </a:pPr>
            <a:r>
              <a:rPr lang="en-US" dirty="0" smtClean="0"/>
              <a:t>The Healthy Mediterranean-Style Eating Pattern and Healthy Vegetarian Eating Pattern were developed by modifying the Healthy U.S.-Style Eating Pattern. Similar to the Healthy U.S.-Style Eating Pattern, these patterns were designed to consider the types and proportions of foods Americans typically consume, but in nutrient-dense forms and appropriate amounts, which result in eating patterns that are attainable and relevant in the U.S. population. </a:t>
            </a:r>
          </a:p>
          <a:p>
            <a:pPr defTabSz="897196">
              <a:defRPr/>
            </a:pPr>
            <a:endParaRPr lang="en-US" dirty="0" smtClean="0"/>
          </a:p>
          <a:p>
            <a:pPr defTabSz="897196">
              <a:defRPr/>
            </a:pPr>
            <a:r>
              <a:rPr lang="en-US" dirty="0" smtClean="0"/>
              <a:t>Appendices to the </a:t>
            </a:r>
            <a:r>
              <a:rPr lang="en-US" i="1" dirty="0"/>
              <a:t>Guidelines </a:t>
            </a:r>
            <a:r>
              <a:rPr lang="en-US" dirty="0" smtClean="0"/>
              <a:t>provide detailed information about</a:t>
            </a:r>
            <a:r>
              <a:rPr lang="en-US" baseline="0" dirty="0" smtClean="0"/>
              <a:t> all three example eating patterns at 12 calorie levels—from 1000 to 3200 calories.</a:t>
            </a:r>
            <a:endParaRPr lang="en-US" dirty="0" smtClean="0"/>
          </a:p>
          <a:p>
            <a:pPr defTabSz="897196">
              <a:defRPr/>
            </a:pPr>
            <a:endParaRPr lang="en-US" dirty="0" smtClean="0"/>
          </a:p>
          <a:p>
            <a:pPr defTabSz="897196">
              <a:defRPr/>
            </a:pPr>
            <a:r>
              <a:rPr lang="en-US" dirty="0" smtClean="0"/>
              <a:t>Additionally, healthy eating patterns can be flexible with respect to the intake of carbohydrate, protein, and fat within the context of the AMDR</a:t>
            </a:r>
          </a:p>
          <a:p>
            <a:pPr defTabSz="897196">
              <a:defRPr/>
            </a:pPr>
            <a:endParaRPr lang="en-US" dirty="0"/>
          </a:p>
          <a:p>
            <a:endParaRPr lang="en-US" i="1"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44647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i="0" dirty="0" smtClean="0"/>
              <a:t>The chapter 1 summary</a:t>
            </a:r>
            <a:r>
              <a:rPr lang="en-US" i="0" baseline="0" dirty="0" smtClean="0"/>
              <a:t> emphasizes the need to follow a healthy eating pattern to promote health and prevent chronic disease.</a:t>
            </a:r>
          </a:p>
          <a:p>
            <a:endParaRPr lang="en-US" i="0" baseline="0" dirty="0" smtClean="0"/>
          </a:p>
          <a:p>
            <a:pPr marL="336488" indent="-336488">
              <a:buFont typeface="Arial" panose="020B0604020202020204" pitchFamily="34" charset="0"/>
              <a:buChar char="•"/>
            </a:pPr>
            <a:r>
              <a:rPr lang="en-US" sz="2400" dirty="0"/>
              <a:t>The </a:t>
            </a:r>
            <a:r>
              <a:rPr lang="en-US" sz="2400" i="1" dirty="0"/>
              <a:t>2015-2020 Dietary Guidelines</a:t>
            </a:r>
            <a:r>
              <a:rPr lang="en-US" sz="2400" dirty="0"/>
              <a:t> provides clear guidance for individuals. </a:t>
            </a:r>
          </a:p>
          <a:p>
            <a:pPr marL="336488" indent="-336488">
              <a:buFont typeface="Arial" panose="020B0604020202020204" pitchFamily="34" charset="0"/>
              <a:buChar char="•"/>
            </a:pPr>
            <a:r>
              <a:rPr lang="en-US" sz="2400" dirty="0"/>
              <a:t>Implementation of these Guidelines will help promote health and prevent chronic disease in the United States. </a:t>
            </a:r>
          </a:p>
          <a:p>
            <a:pPr marL="336488" indent="-336488">
              <a:buFont typeface="Arial" panose="020B0604020202020204" pitchFamily="34" charset="0"/>
              <a:buChar char="•"/>
            </a:pPr>
            <a:r>
              <a:rPr lang="en-US" sz="2400" dirty="0"/>
              <a:t>At the core of this guidance is the importance of </a:t>
            </a:r>
          </a:p>
          <a:p>
            <a:pPr marL="785085" lvl="1" indent="-336488">
              <a:buFont typeface="Arial" panose="020B0604020202020204" pitchFamily="34" charset="0"/>
              <a:buChar char="•"/>
            </a:pPr>
            <a:r>
              <a:rPr lang="en-US" sz="2400" dirty="0"/>
              <a:t>consuming overall healthy eating patterns, including vegetables, fruits, grains, dairy, protein foods, and oils</a:t>
            </a:r>
          </a:p>
          <a:p>
            <a:pPr marL="785085" lvl="1" indent="-336488">
              <a:buFont typeface="Arial" panose="020B0604020202020204" pitchFamily="34" charset="0"/>
              <a:buChar char="•"/>
            </a:pPr>
            <a:r>
              <a:rPr lang="en-US" sz="2400" dirty="0"/>
              <a:t>eaten within an appropriate calorie level and </a:t>
            </a:r>
          </a:p>
          <a:p>
            <a:pPr marL="785085" lvl="1" indent="-336488">
              <a:buFont typeface="Arial" panose="020B0604020202020204" pitchFamily="34" charset="0"/>
              <a:buChar char="•"/>
            </a:pPr>
            <a:r>
              <a:rPr lang="en-US" sz="2400" dirty="0"/>
              <a:t>in forms with limited amounts of saturated fats, added sugars, and sodium.</a:t>
            </a:r>
          </a:p>
          <a:p>
            <a:endParaRPr lang="en-US" i="0"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44647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focus of chapter</a:t>
            </a:r>
            <a:r>
              <a:rPr lang="en-US" baseline="0" dirty="0" smtClean="0"/>
              <a:t> 2 is on current food intakes and the shifts needed for Americans to align with healthy eating patterns.</a:t>
            </a:r>
          </a:p>
          <a:p>
            <a:endParaRPr lang="en-US" dirty="0" smtClean="0"/>
          </a:p>
          <a:p>
            <a:r>
              <a:rPr lang="en-US" dirty="0" smtClean="0"/>
              <a:t>Chapter</a:t>
            </a:r>
            <a:r>
              <a:rPr lang="en-US" baseline="0" dirty="0" smtClean="0"/>
              <a:t> 2:</a:t>
            </a:r>
          </a:p>
          <a:p>
            <a:endParaRPr lang="en-US" baseline="0" dirty="0" smtClean="0"/>
          </a:p>
          <a:p>
            <a:pPr marL="168244" indent="-168244">
              <a:buFont typeface="Arial" panose="020B0604020202020204" pitchFamily="34" charset="0"/>
              <a:buChar char="•"/>
            </a:pPr>
            <a:r>
              <a:rPr lang="en-US" dirty="0" smtClean="0"/>
              <a:t>Describes current food and beverage intakes in the United States compared to recommendations</a:t>
            </a:r>
          </a:p>
          <a:p>
            <a:pPr marL="168244" indent="-168244">
              <a:buFont typeface="Arial" panose="020B0604020202020204" pitchFamily="34" charset="0"/>
              <a:buChar char="•"/>
            </a:pPr>
            <a:endParaRPr lang="en-US" dirty="0" smtClean="0"/>
          </a:p>
          <a:p>
            <a:pPr marL="168244" indent="-168244">
              <a:buFont typeface="Arial" panose="020B0604020202020204" pitchFamily="34" charset="0"/>
              <a:buChar char="•"/>
            </a:pPr>
            <a:r>
              <a:rPr lang="en-US" dirty="0" smtClean="0"/>
              <a:t>Encourages shifts that are needed to move current intakes closer to recommendations, and </a:t>
            </a:r>
          </a:p>
          <a:p>
            <a:pPr marL="168244" indent="-168244">
              <a:buFont typeface="Arial" panose="020B0604020202020204" pitchFamily="34" charset="0"/>
              <a:buChar char="•"/>
            </a:pPr>
            <a:endParaRPr lang="en-US" dirty="0" smtClean="0"/>
          </a:p>
          <a:p>
            <a:pPr marL="168244" indent="-168244">
              <a:buFont typeface="Arial" panose="020B0604020202020204" pitchFamily="34" charset="0"/>
              <a:buChar char="•"/>
            </a:pPr>
            <a:r>
              <a:rPr lang="en-US" dirty="0" smtClean="0"/>
              <a:t>Identifies opportunities for making shifts in food choices</a:t>
            </a:r>
          </a:p>
        </p:txBody>
      </p:sp>
      <p:sp>
        <p:nvSpPr>
          <p:cNvPr id="4" name="Slide Number Placeholder 3"/>
          <p:cNvSpPr>
            <a:spLocks noGrp="1"/>
          </p:cNvSpPr>
          <p:nvPr>
            <p:ph type="sldNum" sz="quarter" idx="10"/>
          </p:nvPr>
        </p:nvSpPr>
        <p:spPr/>
        <p:txBody>
          <a:bodyPr/>
          <a:lstStyle/>
          <a:p>
            <a:fld id="{317BB4A5-35C3-4F8D-870D-7C46EE1E1805}" type="slidenum">
              <a:rPr lang="en-US" smtClean="0"/>
              <a:t>26</a:t>
            </a:fld>
            <a:endParaRPr lang="en-US"/>
          </a:p>
        </p:txBody>
      </p:sp>
    </p:spTree>
    <p:extLst>
      <p:ext uri="{BB962C8B-B14F-4D97-AF65-F5344CB8AC3E}">
        <p14:creationId xmlns:p14="http://schemas.microsoft.com/office/powerpoint/2010/main" val="2876660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chapter focuses on the 4</a:t>
            </a:r>
            <a:r>
              <a:rPr lang="en-US" baseline="30000" dirty="0" smtClean="0"/>
              <a:t>th</a:t>
            </a:r>
            <a:r>
              <a:rPr lang="en-US" baseline="0" dirty="0" smtClean="0"/>
              <a:t> guideline:</a:t>
            </a:r>
          </a:p>
          <a:p>
            <a:endParaRPr lang="en-US" dirty="0" smtClean="0"/>
          </a:p>
          <a:p>
            <a:r>
              <a:rPr lang="en-US" dirty="0" smtClean="0"/>
              <a:t>4.  </a:t>
            </a:r>
            <a:r>
              <a:rPr lang="en-US" b="1" dirty="0" smtClean="0"/>
              <a:t>Shift to healthier food and beverage choices. </a:t>
            </a:r>
            <a:r>
              <a:rPr lang="en-US" dirty="0" smtClean="0"/>
              <a:t>Choose nutrient-dense foods and beverages across and within all food groups in place of less healthy choices. Consider cultural and personal preferences to make these shifts easier to accomplish and maintain.</a:t>
            </a:r>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581227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What we saw in the 2010 Dietary Guidelines continues today: The typical eating patterns currently consumed by many in the United States do not align with the </a:t>
            </a:r>
            <a:r>
              <a:rPr lang="en-US" i="1" dirty="0" smtClean="0"/>
              <a:t>Dietary Guidelines</a:t>
            </a:r>
            <a:r>
              <a:rPr lang="en-US" dirty="0" smtClean="0"/>
              <a:t>. This figure (Figure 2-1) provides a snapshot of current intakes compared to recommendations for the food</a:t>
            </a:r>
            <a:r>
              <a:rPr lang="en-US" baseline="0" dirty="0" smtClean="0"/>
              <a:t> groups (and oils); calories from added sugars and saturated fats; and sodium. </a:t>
            </a:r>
          </a:p>
          <a:p>
            <a:endParaRPr lang="en-US" baseline="0" dirty="0" smtClean="0"/>
          </a:p>
          <a:p>
            <a:r>
              <a:rPr lang="en-US" baseline="0" dirty="0" smtClean="0"/>
              <a:t>The center line is the goal or limit. The bar represents the percent of the U.S. population ages 1 year and older who are below, at, or above each dietary goal or limit. </a:t>
            </a:r>
          </a:p>
          <a:p>
            <a:endParaRPr lang="en-US" baseline="0" dirty="0" smtClean="0"/>
          </a:p>
          <a:p>
            <a:r>
              <a:rPr lang="en-US" dirty="0"/>
              <a:t>In short, the orange bars represent the percent of Americans who are not meeting the recommendations and show areas with “room for improvement.”</a:t>
            </a:r>
            <a:endParaRPr lang="en-US" baseline="0" dirty="0" smtClean="0"/>
          </a:p>
          <a:p>
            <a:endParaRPr lang="en-US" dirty="0" smtClean="0"/>
          </a:p>
          <a:p>
            <a:r>
              <a:rPr lang="en-US" dirty="0" smtClean="0"/>
              <a:t>When compared to the Healthy U.S.-Style Pattern:</a:t>
            </a:r>
          </a:p>
          <a:p>
            <a:pPr marL="168244" indent="-168244">
              <a:buFont typeface="Arial" panose="020B0604020202020204" pitchFamily="34" charset="0"/>
              <a:buChar char="•"/>
            </a:pPr>
            <a:r>
              <a:rPr lang="en-US" dirty="0" smtClean="0"/>
              <a:t>About three-fourths of the population has an eating pattern that is low in vegetables, fruits, dairy, and oils.</a:t>
            </a:r>
          </a:p>
          <a:p>
            <a:pPr marL="168244" indent="-168244">
              <a:buFont typeface="Arial" panose="020B0604020202020204" pitchFamily="34" charset="0"/>
              <a:buChar char="•"/>
            </a:pPr>
            <a:r>
              <a:rPr lang="en-US" dirty="0" smtClean="0"/>
              <a:t>More than half of the population is meeting or exceeding total grain and total protein foods recommendations, but, as discussed later in the chapter, are not meeting the recommendations for the subgroups within each of these food groups.</a:t>
            </a:r>
          </a:p>
          <a:p>
            <a:pPr marL="168244" indent="-168244">
              <a:buFont typeface="Arial" panose="020B0604020202020204" pitchFamily="34" charset="0"/>
              <a:buChar char="•"/>
            </a:pPr>
            <a:r>
              <a:rPr lang="en-US" dirty="0" smtClean="0"/>
              <a:t>Most Americans exceed the recommendations for added sugars, saturated fats, and sodium.</a:t>
            </a:r>
          </a:p>
          <a:p>
            <a:endParaRPr lang="en-US" dirty="0" smtClean="0"/>
          </a:p>
          <a:p>
            <a:r>
              <a:rPr lang="en-US" dirty="0" smtClean="0"/>
              <a:t>In addition, the eating patterns of many are too high in calories. Calorie intake over time, in comparison to calorie needs, is best evaluated by measuring body weight status. The high percentage of the population that is overweight or obese suggests that many in the United States overconsume calories. As documented in the </a:t>
            </a:r>
            <a:r>
              <a:rPr lang="en-US" dirty="0" smtClean="0">
                <a:hlinkClick r:id="rId3"/>
              </a:rPr>
              <a:t>Introduction, Table I-1</a:t>
            </a:r>
            <a:r>
              <a:rPr lang="en-US" dirty="0" smtClean="0"/>
              <a:t>, more than two-thirds of all adults and nearly one-third of all children and youth in the United States are either overweight or obese.</a:t>
            </a:r>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2700" dirty="0"/>
              <a:t>Chapter 2 includes a section providing detailed information for each food group and other component.  </a:t>
            </a:r>
          </a:p>
          <a:p>
            <a:endParaRPr lang="en-US" sz="2700" dirty="0"/>
          </a:p>
          <a:p>
            <a:r>
              <a:rPr lang="en-US" sz="2700" dirty="0"/>
              <a:t>This section compares current intakes in the United States to recommendations and identifies potential shifts for </a:t>
            </a:r>
          </a:p>
          <a:p>
            <a:pPr lvl="1"/>
            <a:r>
              <a:rPr lang="en-US" sz="2400" dirty="0"/>
              <a:t>Food groups</a:t>
            </a:r>
          </a:p>
          <a:p>
            <a:pPr lvl="1"/>
            <a:r>
              <a:rPr lang="en-US" sz="2400" dirty="0"/>
              <a:t>Other dietary components</a:t>
            </a:r>
          </a:p>
          <a:p>
            <a:r>
              <a:rPr lang="en-US" sz="2700" dirty="0"/>
              <a:t>Identifies nutrients of public health concern</a:t>
            </a:r>
          </a:p>
          <a:p>
            <a:r>
              <a:rPr lang="en-US" sz="2700" dirty="0"/>
              <a:t>Describes the importance of beverage choices</a:t>
            </a:r>
          </a:p>
          <a:p>
            <a:endParaRPr lang="en-US" sz="2700" dirty="0"/>
          </a:p>
          <a:p>
            <a:r>
              <a:rPr lang="en-US" sz="2700" dirty="0" smtClean="0"/>
              <a:t>Supplemental charts and figures (at the end of the presentation) provide </a:t>
            </a:r>
            <a:r>
              <a:rPr lang="en-US" sz="2700" dirty="0"/>
              <a:t>a snapshot of current intakes and recommendations for each food group and subgroup.</a:t>
            </a:r>
          </a:p>
          <a:p>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24020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 5 years since 1980, a new edition of the </a:t>
            </a:r>
            <a:r>
              <a:rPr lang="en-US" i="1" dirty="0" smtClean="0"/>
              <a:t>Dietary Guidelines for Americans</a:t>
            </a:r>
            <a:r>
              <a:rPr lang="en-US" dirty="0" smtClean="0"/>
              <a:t> has been published. Its goal is to make recommendations about the components of a healthy and nutritionally adequate diet to help promote health and prevent chronic disease for current and future generations. Although many of its recommendations have remained relatively consistent over time, the </a:t>
            </a:r>
            <a:r>
              <a:rPr lang="en-US" i="1" dirty="0" smtClean="0"/>
              <a:t>Dietary Guidelines</a:t>
            </a:r>
            <a:r>
              <a:rPr lang="en-US" dirty="0" smtClean="0"/>
              <a:t> has evolved as scientific knowledge has grown. These advancements have provided a greater understanding of, and focus on, the importance of healthy eating patterns as a whole, and how foods and beverages act synergistically to affect health. Therefore, healthy eating patterns is a focus of the </a:t>
            </a:r>
            <a:r>
              <a:rPr lang="en-US" i="1" dirty="0" smtClean="0"/>
              <a:t>2015-2020 Dietary Guidelines</a:t>
            </a:r>
            <a:r>
              <a:rPr lang="en-US" dirty="0" smtClean="0"/>
              <a:t>.</a:t>
            </a:r>
          </a:p>
          <a:p>
            <a:endParaRPr lang="en-US" dirty="0"/>
          </a:p>
        </p:txBody>
      </p:sp>
      <p:sp>
        <p:nvSpPr>
          <p:cNvPr id="4" name="Slide Number Placeholder 3"/>
          <p:cNvSpPr>
            <a:spLocks noGrp="1"/>
          </p:cNvSpPr>
          <p:nvPr>
            <p:ph type="sldNum" sz="quarter" idx="10"/>
          </p:nvPr>
        </p:nvSpPr>
        <p:spPr/>
        <p:txBody>
          <a:bodyPr/>
          <a:lstStyle/>
          <a:p>
            <a:fld id="{317BB4A5-35C3-4F8D-870D-7C46EE1E1805}" type="slidenum">
              <a:rPr lang="en-US" smtClean="0"/>
              <a:t>3</a:t>
            </a:fld>
            <a:endParaRPr lang="en-US"/>
          </a:p>
        </p:txBody>
      </p:sp>
    </p:spTree>
    <p:extLst>
      <p:ext uri="{BB962C8B-B14F-4D97-AF65-F5344CB8AC3E}">
        <p14:creationId xmlns:p14="http://schemas.microsoft.com/office/powerpoint/2010/main" val="2029920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For each food group and other component, Chapter 2 identifies suggested shifts that Americans</a:t>
            </a:r>
            <a:r>
              <a:rPr lang="en-US" baseline="0" dirty="0" smtClean="0"/>
              <a:t> can make in their food and beverage choices to move intakes closer to recommendations and limits.  This slide shows a few examples of the shifts that are suggested.</a:t>
            </a:r>
          </a:p>
          <a:p>
            <a:endParaRPr lang="en-US" baseline="0" dirty="0" smtClean="0"/>
          </a:p>
          <a:p>
            <a:pPr marL="168244" indent="-168244">
              <a:lnSpc>
                <a:spcPct val="110000"/>
              </a:lnSpc>
              <a:spcBef>
                <a:spcPts val="589"/>
              </a:spcBef>
              <a:spcAft>
                <a:spcPts val="589"/>
              </a:spcAft>
              <a:buFont typeface="Arial" panose="020B0604020202020204" pitchFamily="34" charset="0"/>
              <a:buChar char="•"/>
            </a:pPr>
            <a:r>
              <a:rPr lang="en-US" dirty="0"/>
              <a:t>Increasing vegetables in mixed dishes while decreasing the amounts of refined grains or meats high in saturated fat and/or sodium.</a:t>
            </a:r>
          </a:p>
          <a:p>
            <a:pPr marL="168244" indent="-168244">
              <a:lnSpc>
                <a:spcPct val="110000"/>
              </a:lnSpc>
              <a:spcBef>
                <a:spcPts val="589"/>
              </a:spcBef>
              <a:spcAft>
                <a:spcPts val="589"/>
              </a:spcAft>
              <a:buFont typeface="Arial" panose="020B0604020202020204" pitchFamily="34" charset="0"/>
              <a:buChar char="•"/>
            </a:pPr>
            <a:r>
              <a:rPr lang="en-US" dirty="0"/>
              <a:t>Incorporating seafood in meals twice per week in place of meat, poultry, or eggs.</a:t>
            </a:r>
          </a:p>
          <a:p>
            <a:pPr marL="168244" indent="-168244">
              <a:lnSpc>
                <a:spcPct val="110000"/>
              </a:lnSpc>
              <a:spcBef>
                <a:spcPts val="589"/>
              </a:spcBef>
              <a:spcAft>
                <a:spcPts val="589"/>
              </a:spcAft>
              <a:buFont typeface="Arial" panose="020B0604020202020204" pitchFamily="34" charset="0"/>
              <a:buChar char="•"/>
            </a:pPr>
            <a:r>
              <a:rPr lang="en-US" dirty="0"/>
              <a:t>Using vegetable oil in place of solid fats when cooking, and using oil-based dressings and spreads on foods instead of those made from solid fats.</a:t>
            </a:r>
          </a:p>
          <a:p>
            <a:pPr marL="168244" indent="-168244">
              <a:lnSpc>
                <a:spcPct val="110000"/>
              </a:lnSpc>
              <a:spcBef>
                <a:spcPts val="589"/>
              </a:spcBef>
              <a:spcAft>
                <a:spcPts val="589"/>
              </a:spcAft>
              <a:buFont typeface="Arial" panose="020B0604020202020204" pitchFamily="34" charset="0"/>
              <a:buChar char="•"/>
            </a:pPr>
            <a:r>
              <a:rPr lang="en-US" dirty="0"/>
              <a:t>Choosing beverages with no added sugars, such as water.</a:t>
            </a:r>
          </a:p>
          <a:p>
            <a:pPr marL="168244" indent="-168244">
              <a:lnSpc>
                <a:spcPct val="110000"/>
              </a:lnSpc>
              <a:spcBef>
                <a:spcPts val="589"/>
              </a:spcBef>
              <a:spcAft>
                <a:spcPts val="589"/>
              </a:spcAft>
              <a:buFont typeface="Arial" panose="020B0604020202020204" pitchFamily="34" charset="0"/>
              <a:buChar char="•"/>
            </a:pPr>
            <a:r>
              <a:rPr lang="en-US" dirty="0"/>
              <a:t>Using the Nutrition Facts label to compare sodium content of foods and choosing the product with less sodium.</a:t>
            </a:r>
          </a:p>
          <a:p>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240202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a:t>
            </a:r>
            <a:r>
              <a:rPr lang="en-US" baseline="0" dirty="0" smtClean="0"/>
              <a:t> summary, the major messages provided in Chapter 2 are:</a:t>
            </a:r>
          </a:p>
          <a:p>
            <a:endParaRPr lang="en-US" baseline="0" dirty="0" smtClean="0"/>
          </a:p>
          <a:p>
            <a:pPr marL="336488" indent="-336488">
              <a:lnSpc>
                <a:spcPct val="110000"/>
              </a:lnSpc>
              <a:spcBef>
                <a:spcPts val="589"/>
              </a:spcBef>
              <a:spcAft>
                <a:spcPts val="589"/>
              </a:spcAft>
              <a:buFont typeface="Arial" panose="020B0604020202020204" pitchFamily="34" charset="0"/>
              <a:buChar char="•"/>
            </a:pPr>
            <a:r>
              <a:rPr lang="en-US" sz="2000" dirty="0"/>
              <a:t>The U.S. population, across almost every age and sex group, consumes eating patterns that are </a:t>
            </a:r>
          </a:p>
          <a:p>
            <a:pPr marL="785085" lvl="1" indent="-336488">
              <a:lnSpc>
                <a:spcPct val="110000"/>
              </a:lnSpc>
              <a:spcBef>
                <a:spcPts val="589"/>
              </a:spcBef>
              <a:spcAft>
                <a:spcPts val="589"/>
              </a:spcAft>
              <a:buFont typeface="Arial" panose="020B0604020202020204" pitchFamily="34" charset="0"/>
              <a:buChar char="•"/>
            </a:pPr>
            <a:r>
              <a:rPr lang="en-US" sz="2000" dirty="0"/>
              <a:t>low in vegetables, fruits, whole grains, dairy, seafood, and oil </a:t>
            </a:r>
          </a:p>
          <a:p>
            <a:pPr marL="785085" lvl="1" indent="-336488">
              <a:lnSpc>
                <a:spcPct val="110000"/>
              </a:lnSpc>
              <a:spcBef>
                <a:spcPts val="589"/>
              </a:spcBef>
              <a:spcAft>
                <a:spcPts val="589"/>
              </a:spcAft>
              <a:buFont typeface="Arial" panose="020B0604020202020204" pitchFamily="34" charset="0"/>
              <a:buChar char="•"/>
            </a:pPr>
            <a:r>
              <a:rPr lang="en-US" sz="2000" dirty="0"/>
              <a:t>high in refined grains, added sugars, saturated fats, sodium, and </a:t>
            </a:r>
          </a:p>
          <a:p>
            <a:pPr marL="785085" lvl="1" indent="-336488">
              <a:lnSpc>
                <a:spcPct val="110000"/>
              </a:lnSpc>
              <a:spcBef>
                <a:spcPts val="589"/>
              </a:spcBef>
              <a:spcAft>
                <a:spcPts val="589"/>
              </a:spcAft>
              <a:buFont typeface="Arial" panose="020B0604020202020204" pitchFamily="34" charset="0"/>
              <a:buChar char="•"/>
            </a:pPr>
            <a:r>
              <a:rPr lang="en-US" sz="2000" dirty="0"/>
              <a:t>for some age-sex groups, high in the meats, poultry, and eggs subgroup. </a:t>
            </a:r>
          </a:p>
          <a:p>
            <a:pPr marL="336488" indent="-336488">
              <a:lnSpc>
                <a:spcPct val="110000"/>
              </a:lnSpc>
              <a:spcBef>
                <a:spcPts val="589"/>
              </a:spcBef>
              <a:spcAft>
                <a:spcPts val="589"/>
              </a:spcAft>
              <a:buFont typeface="Arial" panose="020B0604020202020204" pitchFamily="34" charset="0"/>
              <a:buChar char="•"/>
            </a:pPr>
            <a:r>
              <a:rPr lang="en-US" sz="2000" dirty="0"/>
              <a:t>Young children and older Americans generally are closer to the recommendations than are adolescents and young adults. </a:t>
            </a:r>
          </a:p>
          <a:p>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240202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general, Americans are consuming too many calories, are not meeting food group and nutrient recommendations, and are not getting adequate physical activity. Collective action is needed to create a new paradigm in which healthy lifestyle choices at home, school, work, and in the community are easy, accessible, affordable, and normative. Everyone has a role in helping individuals shift their everyday food,</a:t>
            </a:r>
            <a:r>
              <a:rPr lang="en-US" baseline="30000" dirty="0" smtClean="0"/>
              <a:t> </a:t>
            </a:r>
            <a:r>
              <a:rPr lang="en-US" dirty="0" smtClean="0"/>
              <a:t>beverage, and physical activity choices to align with the </a:t>
            </a:r>
            <a:r>
              <a:rPr lang="en-US" i="1" dirty="0" smtClean="0"/>
              <a:t>Dietary Guidelines</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317BB4A5-35C3-4F8D-870D-7C46EE1E1805}" type="slidenum">
              <a:rPr lang="en-US" smtClean="0"/>
              <a:t>32</a:t>
            </a:fld>
            <a:endParaRPr lang="en-US"/>
          </a:p>
        </p:txBody>
      </p:sp>
    </p:spTree>
    <p:extLst>
      <p:ext uri="{BB962C8B-B14F-4D97-AF65-F5344CB8AC3E}">
        <p14:creationId xmlns:p14="http://schemas.microsoft.com/office/powerpoint/2010/main" val="2876660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chapter focuses on the 5</a:t>
            </a:r>
            <a:r>
              <a:rPr lang="en-US" baseline="30000" dirty="0" smtClean="0"/>
              <a:t>th</a:t>
            </a:r>
            <a:r>
              <a:rPr lang="en-US" baseline="0" dirty="0" smtClean="0"/>
              <a:t> </a:t>
            </a:r>
            <a:r>
              <a:rPr lang="en-US" dirty="0" smtClean="0"/>
              <a:t>Guideline: </a:t>
            </a:r>
          </a:p>
          <a:p>
            <a:endParaRPr lang="en-US" dirty="0" smtClean="0"/>
          </a:p>
          <a:p>
            <a:r>
              <a:rPr lang="en-US" b="1" dirty="0" smtClean="0"/>
              <a:t>5. “Support healthy</a:t>
            </a:r>
            <a:r>
              <a:rPr lang="en-US" b="1" baseline="0" dirty="0" smtClean="0"/>
              <a:t> eating patterns for all. </a:t>
            </a:r>
            <a:r>
              <a:rPr lang="en-US" baseline="0" dirty="0" smtClean="0"/>
              <a:t>Everyone has a role in helping to create and support healthy eating patterns in multiple settings nationwide, from home to school to work to communities.” </a:t>
            </a:r>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581227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shown in the Social-Ecological Model, a multitude of choices, messages, individual resources, and other factors affect the food and physical activity choices an individual makes, and these decisions are rarely made in isolation. The following slides describes the various components in the Social-Ecological Model and how they play a role in influencing the decisions individuals make about foods and physical activity.</a:t>
            </a:r>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pPr/>
              <a:t>34</a:t>
            </a:fld>
            <a:endParaRPr lang="en-US"/>
          </a:p>
        </p:txBody>
      </p:sp>
    </p:spTree>
    <p:extLst>
      <p:ext uri="{BB962C8B-B14F-4D97-AF65-F5344CB8AC3E}">
        <p14:creationId xmlns:p14="http://schemas.microsoft.com/office/powerpoint/2010/main" val="853047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shown in the Social-Ecological Model, a multitude of choices, messages, individual resources, and other factors affect the food and physical activity choices an individual makes, and these decisions are rarely made in isolation. The following slides describes the various components in the Social-Ecological Model and how they play a role in influencing the decisions individuals make about foods and physical activity.</a:t>
            </a:r>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pPr/>
              <a:t>35</a:t>
            </a:fld>
            <a:endParaRPr lang="en-US"/>
          </a:p>
        </p:txBody>
      </p:sp>
    </p:spTree>
    <p:extLst>
      <p:ext uri="{BB962C8B-B14F-4D97-AF65-F5344CB8AC3E}">
        <p14:creationId xmlns:p14="http://schemas.microsoft.com/office/powerpoint/2010/main" val="853047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scientific literature has described a number of specific circumstances that can limit an individual’s or family’s capacity to choose a healthy diet. These contextual factors—food access, household food insecurity, and acculturation—are particularly important for millions of individuals living in the United States. As appropriate, professionals can consider these critical factors when developing strategies and providing education to enhance interventions.</a:t>
            </a:r>
          </a:p>
          <a:p>
            <a:endParaRPr lang="en-US" dirty="0" smtClean="0"/>
          </a:p>
          <a:p>
            <a:r>
              <a:rPr lang="en-US" b="1" dirty="0" smtClean="0"/>
              <a:t>Food Access - </a:t>
            </a:r>
            <a:r>
              <a:rPr lang="en-US" dirty="0" smtClean="0"/>
              <a:t>Having access to healthy, safe,</a:t>
            </a:r>
            <a:r>
              <a:rPr lang="en-US" baseline="0" dirty="0" smtClean="0"/>
              <a:t> </a:t>
            </a:r>
            <a:r>
              <a:rPr lang="en-US" dirty="0" smtClean="0"/>
              <a:t>and affordable food choices is crucial for an individual to achieve a healthy eating pattern. Food access is influenced by diverse factors, including proximity to food retail outlets (e.g., distance to a store or the number of stores in an area), individual resources (e.g., income or personal transportation), and neighborhood-level resources (e.g., average income of the neighborhood and availability of public transportation). Race/ethnicity, socioeconomic status, geographic location, and the presence of a disability also may affect an individual’s ability to access foods to support healthy eating patterns.</a:t>
            </a:r>
          </a:p>
          <a:p>
            <a:endParaRPr lang="en-US" dirty="0" smtClean="0"/>
          </a:p>
          <a:p>
            <a:r>
              <a:rPr lang="en-US" b="1" dirty="0" smtClean="0"/>
              <a:t>Household Food Insecurity </a:t>
            </a:r>
            <a:r>
              <a:rPr lang="en-US" dirty="0" smtClean="0"/>
              <a:t>- In the United States, about 48 million individuals live in households that experience food insecurity, which occurs when access to nutritionally adequate and safe food is limited or uncertain. Food insecurity can be temporary or persist over time. Living with food insecurity challenges a household’s ability to obtain food and make healthy choices and can exacerbate stress and chronic disease risk. Government and nongovernment nutrition assistance programs play an essential role in providing food and educational resources to help participants make healthy food choices within their budget. </a:t>
            </a:r>
          </a:p>
          <a:p>
            <a:endParaRPr lang="en-US" dirty="0" smtClean="0"/>
          </a:p>
          <a:p>
            <a:r>
              <a:rPr lang="en-US" b="1" dirty="0" smtClean="0"/>
              <a:t>Acculturation</a:t>
            </a:r>
            <a:r>
              <a:rPr lang="en-US" b="1" baseline="0" dirty="0" smtClean="0"/>
              <a:t> </a:t>
            </a:r>
            <a:r>
              <a:rPr lang="en-US" baseline="0" dirty="0" smtClean="0"/>
              <a:t>- </a:t>
            </a:r>
            <a:r>
              <a:rPr lang="en-US" dirty="0" smtClean="0"/>
              <a:t>Individuals who come to this country may adopt the attitudes, values, customs, beliefs, and behaviors of a new culture as well as its dietary habits. Healthy eating patterns are designed to be flexible in order to accommodate traditional and cultural foods. Individuals are encouraged to retain the healthy aspects of their eating and physical activity patterns and avoid adopting behaviors that are less healthy.</a:t>
            </a:r>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pPr/>
              <a:t>36</a:t>
            </a:fld>
            <a:endParaRPr lang="en-US"/>
          </a:p>
        </p:txBody>
      </p:sp>
    </p:spTree>
    <p:extLst>
      <p:ext uri="{BB962C8B-B14F-4D97-AF65-F5344CB8AC3E}">
        <p14:creationId xmlns:p14="http://schemas.microsoft.com/office/powerpoint/2010/main" val="3860233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1" defTabSz="914350">
              <a:defRPr/>
            </a:pPr>
            <a:r>
              <a:rPr lang="en-US" dirty="0" smtClean="0"/>
              <a:t>To shift from current eating patterns to those that align with the </a:t>
            </a:r>
            <a:r>
              <a:rPr lang="en-US" i="1" dirty="0" smtClean="0"/>
              <a:t>Dietary Guidelines</a:t>
            </a:r>
            <a:r>
              <a:rPr lang="en-US" dirty="0" smtClean="0"/>
              <a:t>, collective action across all segments of society is needed. As previously described, these actions must involve a broad range of sectors, occur across a variety of settings, and address the needs of individuals, families, and communities. These actions include identifying and addressing successful approaches for change; improving knowledge of what constitutes healthy eating and physical activity patterns; enhancing access to adequate amounts of healthy, safe, and affordable food choices; and promoting change in social and cultural norms and values to embrace, support, and maintain healthy eating and physical activity behaviors.</a:t>
            </a:r>
          </a:p>
          <a:p>
            <a:pPr marL="0" lvl="1" defTabSz="914350">
              <a:defRPr/>
            </a:pPr>
            <a:endParaRPr lang="en-US" dirty="0" smtClean="0"/>
          </a:p>
          <a:p>
            <a:pPr marL="0" lvl="1" defTabSz="914350">
              <a:defRPr/>
            </a:pPr>
            <a:r>
              <a:rPr lang="en-US" dirty="0" smtClean="0"/>
              <a:t>For </a:t>
            </a:r>
            <a:r>
              <a:rPr lang="en-US" dirty="0"/>
              <a:t>example, at </a:t>
            </a:r>
            <a:r>
              <a:rPr lang="en-US" b="1" dirty="0"/>
              <a:t>home, individuals and families</a:t>
            </a:r>
            <a:r>
              <a:rPr lang="en-US" dirty="0"/>
              <a:t> can try out small changes to find what works for them, like adding more veggies to favorite dishes, planning meals and cooking at home, and incorporating physical activity into time with family or friends.</a:t>
            </a:r>
            <a:endParaRPr lang="en-US" dirty="0" smtClean="0"/>
          </a:p>
          <a:p>
            <a:pPr marL="0" lvl="1" defTabSz="914350">
              <a:defRPr/>
            </a:pPr>
            <a:endParaRPr lang="en-US" b="1" dirty="0"/>
          </a:p>
          <a:p>
            <a:pPr marL="0" lvl="1" defTabSz="914350">
              <a:defRPr/>
            </a:pPr>
            <a:r>
              <a:rPr lang="en-US" b="1" dirty="0"/>
              <a:t>Schools</a:t>
            </a:r>
            <a:r>
              <a:rPr lang="en-US" dirty="0"/>
              <a:t> can </a:t>
            </a:r>
            <a:r>
              <a:rPr lang="en-US" dirty="0" smtClean="0"/>
              <a:t>continue</a:t>
            </a:r>
            <a:r>
              <a:rPr lang="en-US" baseline="0" dirty="0" smtClean="0"/>
              <a:t> to </a:t>
            </a:r>
            <a:r>
              <a:rPr lang="en-US" dirty="0" smtClean="0"/>
              <a:t>offer</a:t>
            </a:r>
            <a:r>
              <a:rPr lang="en-US" baseline="0" dirty="0" smtClean="0"/>
              <a:t> </a:t>
            </a:r>
            <a:r>
              <a:rPr lang="en-US" dirty="0" smtClean="0"/>
              <a:t>healthy </a:t>
            </a:r>
            <a:r>
              <a:rPr lang="en-US" dirty="0"/>
              <a:t>food choices in cafeterias and vending machines, provide nutrition education programs and school gardens, and encourage parents and caregivers to promote healthy changes at home.</a:t>
            </a:r>
          </a:p>
          <a:p>
            <a:pPr marL="0" lvl="1" defTabSz="914350">
              <a:defRPr/>
            </a:pPr>
            <a:endParaRPr lang="en-US" dirty="0"/>
          </a:p>
          <a:p>
            <a:pPr marL="0" lvl="1" defTabSz="914350">
              <a:defRPr/>
            </a:pPr>
            <a:r>
              <a:rPr lang="en-US" b="1" dirty="0"/>
              <a:t>Workplaces</a:t>
            </a:r>
            <a:r>
              <a:rPr lang="en-US" dirty="0"/>
              <a:t> can offer healthy food options in the cafeteria, vending machines, and at staff meetings or functions; provide health and wellness programs and nutrition counseling; and encourage walking meetings or activity breaks.</a:t>
            </a:r>
          </a:p>
          <a:p>
            <a:pPr marL="0" lvl="1" defTabSz="914350">
              <a:defRPr/>
            </a:pPr>
            <a:endParaRPr lang="en-US" dirty="0"/>
          </a:p>
          <a:p>
            <a:pPr marL="0" lvl="1" defTabSz="914350">
              <a:defRPr/>
            </a:pPr>
            <a:r>
              <a:rPr lang="en-US" b="1" dirty="0"/>
              <a:t>Communities</a:t>
            </a:r>
            <a:r>
              <a:rPr lang="en-US" dirty="0"/>
              <a:t> can</a:t>
            </a:r>
            <a:r>
              <a:rPr lang="en-US" b="1" dirty="0"/>
              <a:t> </a:t>
            </a:r>
            <a:r>
              <a:rPr lang="en-US" dirty="0"/>
              <a:t>increase access to affordable, healthy food choices through community gardens, farmers’ markets, shelters, and food banks and create walkable communities by maintaining safe public spaces.</a:t>
            </a:r>
          </a:p>
          <a:p>
            <a:pPr marL="0" lvl="1" defTabSz="914350">
              <a:defRPr/>
            </a:pPr>
            <a:endParaRPr lang="en-US" dirty="0"/>
          </a:p>
          <a:p>
            <a:pPr marL="0" lvl="1" defTabSz="914350">
              <a:defRPr/>
            </a:pPr>
            <a:r>
              <a:rPr lang="en-US" b="1" dirty="0"/>
              <a:t>Food retail outlets </a:t>
            </a:r>
            <a:r>
              <a:rPr lang="en-US" dirty="0"/>
              <a:t>can inform consumers about making healthy changes and provide healthy food choices.</a:t>
            </a:r>
          </a:p>
          <a:p>
            <a:pPr marL="0" lvl="1" defTabSz="914350">
              <a:defRPr/>
            </a:pPr>
            <a:endParaRPr lang="en-US" dirty="0" smtClean="0"/>
          </a:p>
          <a:p>
            <a:pPr marL="0" lvl="1" defTabSz="914350">
              <a:defRPr/>
            </a:pPr>
            <a:endParaRPr lang="en-US" dirty="0"/>
          </a:p>
          <a:p>
            <a:pPr marL="0" lvl="1" defTabSz="914350">
              <a:defRPr/>
            </a:pPr>
            <a:endParaRPr lang="en-US" dirty="0"/>
          </a:p>
          <a:p>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pPr/>
              <a:t>37</a:t>
            </a:fld>
            <a:endParaRPr lang="en-US"/>
          </a:p>
        </p:txBody>
      </p:sp>
    </p:spTree>
    <p:extLst>
      <p:ext uri="{BB962C8B-B14F-4D97-AF65-F5344CB8AC3E}">
        <p14:creationId xmlns:p14="http://schemas.microsoft.com/office/powerpoint/2010/main" val="3847022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a:t>
            </a:r>
            <a:r>
              <a:rPr lang="en-US" i="1" dirty="0" smtClean="0"/>
              <a:t>Dietary Guidelines</a:t>
            </a:r>
            <a:r>
              <a:rPr lang="en-US" dirty="0" smtClean="0"/>
              <a:t> is developed and written for a professional audience. Therefore, its translation into actionable consumer messages and resources is crucial to help individuals, families, and communities achieve healthy eating patterns. </a:t>
            </a:r>
            <a:r>
              <a:rPr lang="en-US" dirty="0" err="1" smtClean="0"/>
              <a:t>MyPlate</a:t>
            </a:r>
            <a:r>
              <a:rPr lang="en-US" dirty="0" smtClean="0"/>
              <a:t> is one such example (Figure 3-2). </a:t>
            </a:r>
            <a:r>
              <a:rPr lang="en-US" dirty="0" err="1" smtClean="0"/>
              <a:t>MyPlate</a:t>
            </a:r>
            <a:r>
              <a:rPr lang="en-US" dirty="0" smtClean="0"/>
              <a:t> is used by professionals across multiple sectors to help individuals become more aware of and educated about making healthy food and beverage choices over time. Created to be used in various settings and to be adaptable to the needs of specific population groups, the </a:t>
            </a:r>
            <a:r>
              <a:rPr lang="en-US" dirty="0" err="1" smtClean="0"/>
              <a:t>MyPlate</a:t>
            </a:r>
            <a:r>
              <a:rPr lang="en-US" dirty="0" smtClean="0"/>
              <a:t> symbol and its supporting consumer resources at ChooseMyPlate.gov bring together the key elements of healthy eating patterns, translating the </a:t>
            </a:r>
            <a:r>
              <a:rPr lang="en-US" i="1" dirty="0" smtClean="0"/>
              <a:t>Dietary Guidelines</a:t>
            </a:r>
            <a:r>
              <a:rPr lang="en-US" dirty="0" smtClean="0"/>
              <a:t> into key consumer messages that are used in educational materials and tools for the public.</a:t>
            </a:r>
            <a:endParaRPr lang="en-US" b="1" dirty="0" smtClean="0"/>
          </a:p>
        </p:txBody>
      </p:sp>
      <p:sp>
        <p:nvSpPr>
          <p:cNvPr id="4" name="Slide Number Placeholder 3"/>
          <p:cNvSpPr>
            <a:spLocks noGrp="1"/>
          </p:cNvSpPr>
          <p:nvPr>
            <p:ph type="sldNum" sz="quarter" idx="10"/>
          </p:nvPr>
        </p:nvSpPr>
        <p:spPr/>
        <p:txBody>
          <a:bodyPr/>
          <a:lstStyle/>
          <a:p>
            <a:fld id="{45721E55-A49F-432A-8D4B-B400E0252A4B}" type="slidenum">
              <a:rPr lang="en-US" smtClean="0"/>
              <a:pPr/>
              <a:t>38</a:t>
            </a:fld>
            <a:endParaRPr lang="en-US"/>
          </a:p>
        </p:txBody>
      </p:sp>
    </p:spTree>
    <p:extLst>
      <p:ext uri="{BB962C8B-B14F-4D97-AF65-F5344CB8AC3E}">
        <p14:creationId xmlns:p14="http://schemas.microsoft.com/office/powerpoint/2010/main" val="941687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Concerted efforts among professionals within communities, businesses and industries, organizations, governments, and other segments of society are needed to support individuals and families in making lifestyle choices that align with the </a:t>
            </a:r>
            <a:r>
              <a:rPr lang="en-US" i="1" dirty="0" smtClean="0"/>
              <a:t>Dietary Guidelines.</a:t>
            </a:r>
            <a:r>
              <a:rPr lang="en-US" dirty="0" smtClean="0"/>
              <a:t> Professionals have an important role in leading disease-prevention efforts within their organizations and communities to make healthy eating and regular physical activity an organizational and societal norm. Changes at multiple levels of the Social-Ecological Model are needed, and these changes, in combination and over time, can have a meaningful impact on the health of current and future generations.</a:t>
            </a:r>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860233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half of all American adults—117 million individuals—have one or more preventable chronic diseases, many of which are related to poor quality eating patterns and physical inactivity. These include cardiovascular disease, high blood pressure, type 2 diabetes, some cancers, and poor bone health. More than two-thirds of adults and nearly one-third of children and youth are overweight or obese. These high rates of overweight and obesity and chronic disease have persisted for more than two decades and come not only with increased health risks, but also at high cost. In 2008, the medical costs associated with obesity were estimated to be $147 billion. In 2012, the total estimated cost of diagnosed diabetes was $245 billion, including $176 billion in direct medical costs and $69 billion in decreased productivity.</a:t>
            </a:r>
          </a:p>
          <a:p>
            <a:endParaRPr lang="en-US" dirty="0" smtClean="0"/>
          </a:p>
          <a:p>
            <a:r>
              <a:rPr lang="en-US" dirty="0" smtClean="0"/>
              <a:t>[See</a:t>
            </a:r>
            <a:r>
              <a:rPr lang="en-US" baseline="0" dirty="0" smtClean="0"/>
              <a:t> Table I-1 for additional facts about Nutrition- and Physical Activity-Related Health Conditions in the United States.]</a:t>
            </a:r>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pPr/>
              <a:t>4</a:t>
            </a:fld>
            <a:endParaRPr lang="en-US"/>
          </a:p>
        </p:txBody>
      </p:sp>
    </p:spTree>
    <p:extLst>
      <p:ext uri="{BB962C8B-B14F-4D97-AF65-F5344CB8AC3E}">
        <p14:creationId xmlns:p14="http://schemas.microsoft.com/office/powerpoint/2010/main" val="25812271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7BB4A5-35C3-4F8D-870D-7C46EE1E1805}" type="slidenum">
              <a:rPr lang="en-US" smtClean="0"/>
              <a:t>40</a:t>
            </a:fld>
            <a:endParaRPr lang="en-US"/>
          </a:p>
        </p:txBody>
      </p:sp>
    </p:spTree>
    <p:extLst>
      <p:ext uri="{BB962C8B-B14F-4D97-AF65-F5344CB8AC3E}">
        <p14:creationId xmlns:p14="http://schemas.microsoft.com/office/powerpoint/2010/main" val="3524971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i="1" baseline="0" dirty="0" smtClean="0"/>
              <a:t>2015-2020 Dietary Guidelines for Americans </a:t>
            </a:r>
            <a:r>
              <a:rPr lang="en-US" baseline="0" dirty="0" smtClean="0"/>
              <a:t>includes a number of new interactive figures that help to further illustrate key concepts specific to implementing the </a:t>
            </a:r>
            <a:r>
              <a:rPr lang="en-US" i="1" baseline="0" dirty="0" smtClean="0"/>
              <a:t>Dietary Guidelines</a:t>
            </a:r>
            <a:r>
              <a:rPr lang="en-US" baseline="0" dirty="0" smtClean="0"/>
              <a:t>. These figures feature topics like the one shown on this slide (Figure 2-2) suggesting shifts that can help people adopt healthy eating patterns. </a:t>
            </a:r>
          </a:p>
          <a:p>
            <a:endParaRPr lang="en-US" baseline="0" dirty="0" smtClean="0"/>
          </a:p>
          <a:p>
            <a:r>
              <a:rPr lang="en-US" baseline="0" dirty="0" smtClean="0"/>
              <a:t>Other interactive figures include:</a:t>
            </a:r>
          </a:p>
          <a:p>
            <a:pPr marL="168244" indent="-168244">
              <a:buFont typeface="Arial" panose="020B0604020202020204" pitchFamily="34" charset="0"/>
              <a:buChar char="•"/>
            </a:pPr>
            <a:r>
              <a:rPr lang="en-US" baseline="0" dirty="0" smtClean="0"/>
              <a:t>The </a:t>
            </a:r>
            <a:r>
              <a:rPr lang="en-US" i="1" baseline="0" dirty="0" smtClean="0"/>
              <a:t>Dietary Guidelines </a:t>
            </a:r>
            <a:r>
              <a:rPr lang="en-US" baseline="0" dirty="0" smtClean="0"/>
              <a:t>at a Glance (Figure ES-1)</a:t>
            </a:r>
          </a:p>
          <a:p>
            <a:pPr marL="168244" indent="-168244">
              <a:buFont typeface="Arial" panose="020B0604020202020204" pitchFamily="34" charset="0"/>
              <a:buChar char="•"/>
            </a:pPr>
            <a:r>
              <a:rPr lang="en-US" baseline="0" dirty="0" smtClean="0"/>
              <a:t>Science, Policy, Implementation: Developing the </a:t>
            </a:r>
            <a:r>
              <a:rPr lang="en-US" i="1" baseline="0" dirty="0" smtClean="0"/>
              <a:t>Dietary Guidelines for Americans</a:t>
            </a:r>
            <a:r>
              <a:rPr lang="en-US" baseline="0" dirty="0" smtClean="0"/>
              <a:t> (Figure I-3)</a:t>
            </a:r>
          </a:p>
          <a:p>
            <a:pPr marL="168244" indent="-168244">
              <a:buFont typeface="Arial" panose="020B0604020202020204" pitchFamily="34" charset="0"/>
              <a:buChar char="•"/>
            </a:pPr>
            <a:r>
              <a:rPr lang="en-US" baseline="0" dirty="0" smtClean="0"/>
              <a:t>Cup- and Ounce-Equivalents (Figure 1-1)</a:t>
            </a:r>
          </a:p>
          <a:p>
            <a:pPr marL="168244" indent="-168244">
              <a:buFont typeface="Arial" panose="020B0604020202020204" pitchFamily="34" charset="0"/>
              <a:buChar char="•"/>
            </a:pPr>
            <a:r>
              <a:rPr lang="en-US" baseline="0" dirty="0" smtClean="0"/>
              <a:t>Hidden Components in Eating Patterns (Figure 1-3)</a:t>
            </a:r>
          </a:p>
          <a:p>
            <a:pPr marL="168244" indent="-168244">
              <a:buFont typeface="Arial" panose="020B0604020202020204" pitchFamily="34" charset="0"/>
              <a:buChar char="•"/>
            </a:pPr>
            <a:r>
              <a:rPr lang="en-US" baseline="0" dirty="0" smtClean="0"/>
              <a:t>Empower People to Make Healthy Shifts (Figure 2-2)</a:t>
            </a:r>
          </a:p>
          <a:p>
            <a:pPr marL="168244" indent="-168244">
              <a:buFont typeface="Arial" panose="020B0604020202020204" pitchFamily="34" charset="0"/>
              <a:buChar char="•"/>
            </a:pPr>
            <a:r>
              <a:rPr lang="en-US" baseline="0" dirty="0" smtClean="0"/>
              <a:t>Typical Versus Nutrient-Dense Foods and Beverages (Figure 2-8)</a:t>
            </a:r>
          </a:p>
          <a:p>
            <a:pPr marL="168244" indent="-168244">
              <a:buFont typeface="Arial" panose="020B0604020202020204" pitchFamily="34" charset="0"/>
              <a:buChar char="•"/>
            </a:pPr>
            <a:r>
              <a:rPr lang="en-US" baseline="0" dirty="0" smtClean="0"/>
              <a:t>A Social-Ecological Model for Food and Physical Activity Decisions (Figure 3-1)</a:t>
            </a:r>
          </a:p>
          <a:p>
            <a:pPr marL="168244" indent="-168244">
              <a:buFont typeface="Arial" panose="020B0604020202020204" pitchFamily="34" charset="0"/>
              <a:buChar char="•"/>
            </a:pPr>
            <a:r>
              <a:rPr lang="en-US" baseline="0" dirty="0" smtClean="0"/>
              <a:t>Strategies to Align Settings With the </a:t>
            </a:r>
            <a:r>
              <a:rPr lang="en-US" i="1" baseline="0" dirty="0" smtClean="0"/>
              <a:t>2015-2020 Dietary Guidelines </a:t>
            </a:r>
            <a:r>
              <a:rPr lang="en-US" i="0" baseline="0" dirty="0" smtClean="0"/>
              <a:t>(Figure 3-3)</a:t>
            </a:r>
            <a:endParaRPr lang="en-US" i="1" baseline="0" dirty="0" smtClean="0"/>
          </a:p>
          <a:p>
            <a:pPr marL="168244" indent="-1682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978736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There are many ways to consume a healthy eating pattern, and the evidence to support multiple approaches has expanded over time. </a:t>
            </a:r>
          </a:p>
          <a:p>
            <a:pPr defTabSz="897196">
              <a:defRPr/>
            </a:pPr>
            <a:endParaRPr lang="en-US" dirty="0" smtClean="0"/>
          </a:p>
          <a:p>
            <a:pPr defTabSz="897196">
              <a:defRPr/>
            </a:pPr>
            <a:r>
              <a:rPr lang="en-US" dirty="0"/>
              <a:t>Throughout the </a:t>
            </a:r>
            <a:r>
              <a:rPr lang="en-US" i="1" dirty="0"/>
              <a:t>2015-2020 Dietary Guidelines</a:t>
            </a:r>
            <a:r>
              <a:rPr lang="en-US" dirty="0"/>
              <a:t>, the Healthy U.S.-Style Eating Pattern is used to illustrate the specific amounts and limits for food groups and other dietary components that make up healthy eating patterns.  The Healthy U.S.-Style Eating Pattern at the 2000-calorie level is illustrated here.  </a:t>
            </a:r>
          </a:p>
          <a:p>
            <a:pPr defTabSz="897196">
              <a:defRPr/>
            </a:pPr>
            <a:endParaRPr lang="en-US" dirty="0"/>
          </a:p>
          <a:p>
            <a:pPr defTabSz="897196">
              <a:defRPr/>
            </a:pPr>
            <a:r>
              <a:rPr lang="en-US" dirty="0"/>
              <a:t>Two additional healthy eating patterns—the Healthy Mediterranean-Style Eating Pattern and the Healthy Vegetarian Eating Pattern—are provided as examples to reflect other styles of eating. </a:t>
            </a:r>
            <a:endParaRPr lang="en-US" dirty="0" smtClean="0"/>
          </a:p>
          <a:p>
            <a:pPr defTabSz="897196">
              <a:defRPr/>
            </a:pPr>
            <a:endParaRPr lang="en-US" dirty="0" smtClean="0"/>
          </a:p>
          <a:p>
            <a:pPr defTabSz="897196">
              <a:defRPr/>
            </a:pPr>
            <a:r>
              <a:rPr lang="en-US" dirty="0" smtClean="0"/>
              <a:t>The Healthy Mediterranean-Style Eating Pattern and Healthy Vegetarian Eating Pattern were developed by modifying the Healthy U.S.-Style Eating Pattern. Similar to the Healthy U.S.-Style Eating Pattern, these patterns were designed to consider the types and proportions of foods Americans typically consume, but in nutrient-dense forms and appropriate amounts, which result in eating patterns that are attainable and relevant in the U.S. population. </a:t>
            </a:r>
          </a:p>
          <a:p>
            <a:pPr defTabSz="897196">
              <a:defRPr/>
            </a:pPr>
            <a:endParaRPr lang="en-US" dirty="0" smtClean="0"/>
          </a:p>
          <a:p>
            <a:pPr defTabSz="897196">
              <a:defRPr/>
            </a:pPr>
            <a:r>
              <a:rPr lang="en-US" dirty="0" smtClean="0"/>
              <a:t>Appendices to the </a:t>
            </a:r>
            <a:r>
              <a:rPr lang="en-US" i="1" dirty="0"/>
              <a:t>Guidelines </a:t>
            </a:r>
            <a:r>
              <a:rPr lang="en-US" dirty="0" smtClean="0"/>
              <a:t>provide detailed information about</a:t>
            </a:r>
            <a:r>
              <a:rPr lang="en-US" baseline="0" dirty="0" smtClean="0"/>
              <a:t> all three example eating patterns at 12 calorie levels—from 1000 to 3200 calories.</a:t>
            </a:r>
            <a:endParaRPr lang="en-US" dirty="0" smtClean="0"/>
          </a:p>
          <a:p>
            <a:pPr defTabSz="897196">
              <a:defRPr/>
            </a:pPr>
            <a:endParaRPr lang="en-US" dirty="0" smtClean="0"/>
          </a:p>
          <a:p>
            <a:pPr defTabSz="897196">
              <a:defRPr/>
            </a:pPr>
            <a:r>
              <a:rPr lang="en-US" dirty="0" smtClean="0"/>
              <a:t>Additionally, healthy eating patterns can be flexible with respect to the intake of carbohydrate, protein, and fat within the context of the AMDR</a:t>
            </a:r>
          </a:p>
          <a:p>
            <a:pPr defTabSz="897196">
              <a:defRPr/>
            </a:pPr>
            <a:endParaRPr lang="en-US" dirty="0"/>
          </a:p>
          <a:p>
            <a:endParaRPr lang="en-US" i="1"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446470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There are many ways to consume a healthy eating pattern, and the evidence to support multiple approaches has expanded over time. </a:t>
            </a:r>
          </a:p>
          <a:p>
            <a:pPr defTabSz="897196">
              <a:defRPr/>
            </a:pPr>
            <a:endParaRPr lang="en-US" dirty="0" smtClean="0"/>
          </a:p>
          <a:p>
            <a:pPr defTabSz="897196">
              <a:defRPr/>
            </a:pPr>
            <a:r>
              <a:rPr lang="en-US" dirty="0" smtClean="0"/>
              <a:t>Throughout the </a:t>
            </a:r>
            <a:r>
              <a:rPr lang="en-US" i="1" dirty="0" smtClean="0"/>
              <a:t>2015-2020 Dietary Guidelines</a:t>
            </a:r>
            <a:r>
              <a:rPr lang="en-US" dirty="0" smtClean="0"/>
              <a:t>, the Healthy U.S.-Style Eating Pattern is used to illustrate the specific amounts and limits for food groups and other dietary components that make up healthy eating patterns. Two </a:t>
            </a:r>
            <a:r>
              <a:rPr lang="en-US" dirty="0"/>
              <a:t>additional healthy eating patterns—the Healthy Mediterranean-Style Eating Pattern and the Healthy Vegetarian Eating Pattern—are provided as examples to reflect other styles of eating. </a:t>
            </a:r>
            <a:endParaRPr lang="en-US" dirty="0" smtClean="0"/>
          </a:p>
          <a:p>
            <a:pPr defTabSz="897196">
              <a:defRPr/>
            </a:pPr>
            <a:endParaRPr lang="en-US" dirty="0" smtClean="0"/>
          </a:p>
          <a:p>
            <a:pPr marL="0" marR="0" indent="0" algn="l" defTabSz="897196" rtl="0" eaLnBrk="1" fontAlgn="auto" latinLnBrk="0" hangingPunct="1">
              <a:lnSpc>
                <a:spcPct val="100000"/>
              </a:lnSpc>
              <a:spcBef>
                <a:spcPts val="0"/>
              </a:spcBef>
              <a:spcAft>
                <a:spcPts val="0"/>
              </a:spcAft>
              <a:buClrTx/>
              <a:buSzTx/>
              <a:buFontTx/>
              <a:buNone/>
              <a:tabLst/>
              <a:defRPr/>
            </a:pPr>
            <a:r>
              <a:rPr lang="en-US" dirty="0" smtClean="0"/>
              <a:t>The Healthy Mediterranean-Style and Healthy Vegetarian Eating Patterns at the 2000-calorie level are illustrated here.  </a:t>
            </a:r>
          </a:p>
          <a:p>
            <a:pPr defTabSz="897196">
              <a:defRPr/>
            </a:pPr>
            <a:endParaRPr lang="en-US" dirty="0" smtClean="0"/>
          </a:p>
          <a:p>
            <a:pPr defTabSz="897196">
              <a:defRPr/>
            </a:pPr>
            <a:r>
              <a:rPr lang="en-US" dirty="0" smtClean="0"/>
              <a:t>The Healthy Mediterranean-Style Eating Pattern and Healthy Vegetarian Eating Pattern were developed by modifying the Healthy U.S.-Style Eating Pattern. Similar to the Healthy U.S.-Style Eating Pattern, these patterns were designed to consider the types and proportions of foods Americans typically consume, but in nutrient-dense forms and appropriate amounts, which result in eating patterns that are attainable and relevant in the U.S. population. </a:t>
            </a:r>
          </a:p>
          <a:p>
            <a:pPr defTabSz="897196">
              <a:defRPr/>
            </a:pPr>
            <a:endParaRPr lang="en-US" dirty="0" smtClean="0"/>
          </a:p>
          <a:p>
            <a:pPr defTabSz="897196">
              <a:defRPr/>
            </a:pPr>
            <a:r>
              <a:rPr lang="en-US" dirty="0" smtClean="0"/>
              <a:t>Appendices to the </a:t>
            </a:r>
            <a:r>
              <a:rPr lang="en-US" i="1" dirty="0"/>
              <a:t>Guidelines </a:t>
            </a:r>
            <a:r>
              <a:rPr lang="en-US" dirty="0" smtClean="0"/>
              <a:t>provide detailed information about</a:t>
            </a:r>
            <a:r>
              <a:rPr lang="en-US" baseline="0" dirty="0" smtClean="0"/>
              <a:t> all three example eating patterns at 12 calorie levels—from 1000 to 3200 calories.</a:t>
            </a:r>
            <a:endParaRPr lang="en-US" dirty="0" smtClean="0"/>
          </a:p>
          <a:p>
            <a:pPr defTabSz="897196">
              <a:defRPr/>
            </a:pPr>
            <a:endParaRPr lang="en-US" dirty="0" smtClean="0"/>
          </a:p>
          <a:p>
            <a:pPr defTabSz="897196">
              <a:defRPr/>
            </a:pPr>
            <a:r>
              <a:rPr lang="en-US" dirty="0" smtClean="0"/>
              <a:t>Additionally, healthy eating patterns can be flexible with respect to the intake of carbohydrate, protein, and fat within the context of the AMDR</a:t>
            </a:r>
          </a:p>
          <a:p>
            <a:pPr defTabSz="897196">
              <a:defRPr/>
            </a:pPr>
            <a:endParaRPr lang="en-US" dirty="0"/>
          </a:p>
          <a:p>
            <a:endParaRPr lang="en-US" i="1"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44647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Chapter 2 provides</a:t>
            </a:r>
            <a:r>
              <a:rPr lang="en-US" baseline="0" dirty="0" smtClean="0"/>
              <a:t> a number of figures to highlight current intakes compared to recommendations. Figure 2-3 includes a comparison of intakes to recommendations for each food group across age-sex groups.  </a:t>
            </a:r>
          </a:p>
          <a:p>
            <a:endParaRPr lang="en-US" baseline="0" dirty="0" smtClean="0"/>
          </a:p>
          <a:p>
            <a:r>
              <a:rPr lang="en-US" baseline="0" dirty="0" smtClean="0"/>
              <a:t>This section of the figure is for the vegetable group. </a:t>
            </a:r>
          </a:p>
          <a:p>
            <a:endParaRPr lang="en-US" baseline="0" dirty="0" smtClean="0"/>
          </a:p>
          <a:p>
            <a:r>
              <a:rPr lang="en-US" baseline="0" dirty="0" smtClean="0"/>
              <a:t>The blue bar represents the range of recommended intake for vegetables. The orange dot indicates current intakes of vegetables. </a:t>
            </a:r>
          </a:p>
          <a:p>
            <a:endParaRPr lang="en-US" baseline="0" dirty="0" smtClean="0"/>
          </a:p>
          <a:p>
            <a:r>
              <a:rPr lang="en-US" dirty="0" smtClean="0"/>
              <a:t>This figure shows the low average intakes of vegetables across age-sex groups in comparison to recommended intake levels. Vegetable consumption relative to recommendations is lowest among boys ages 9 to 13 years and girls ages 14 to 18 years. Vegetable intakes relative to recommendations are slightly higher during the adult years, but intakes are still below recommendations.</a:t>
            </a:r>
          </a:p>
          <a:p>
            <a:endParaRPr lang="en-US" baseline="0" dirty="0" smtClean="0"/>
          </a:p>
          <a:p>
            <a:pPr defTabSz="897196">
              <a:defRPr/>
            </a:pPr>
            <a:r>
              <a:rPr lang="en-US" baseline="0" dirty="0" smtClean="0"/>
              <a:t>The main shift message for vegetables is to: </a:t>
            </a:r>
            <a:r>
              <a:rPr lang="en-US" b="1" dirty="0" smtClean="0"/>
              <a:t>Shift</a:t>
            </a:r>
            <a:r>
              <a:rPr lang="en-US" b="1" baseline="0" dirty="0" smtClean="0"/>
              <a:t> to Consume More Vegetables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Chapter 2 provides</a:t>
            </a:r>
            <a:r>
              <a:rPr lang="en-US" baseline="0" dirty="0" smtClean="0"/>
              <a:t> a number of figures to highlight current intakes compared to recommendations. Figure 2-3 includes a comparison of intakes to recommendations for each food group across age-sex groups.  </a:t>
            </a:r>
          </a:p>
          <a:p>
            <a:endParaRPr lang="en-US" baseline="0" dirty="0" smtClean="0"/>
          </a:p>
          <a:p>
            <a:r>
              <a:rPr lang="en-US" baseline="0" dirty="0" smtClean="0"/>
              <a:t>This section of the figure is for the fruit group. </a:t>
            </a:r>
          </a:p>
          <a:p>
            <a:endParaRPr lang="en-US" baseline="0" dirty="0" smtClean="0"/>
          </a:p>
          <a:p>
            <a:r>
              <a:rPr lang="en-US" baseline="0" dirty="0" smtClean="0"/>
              <a:t>The blue bar represents the range of recommended intake for fruit. The orange dot indicates current intakes of fruit. </a:t>
            </a:r>
          </a:p>
          <a:p>
            <a:endParaRPr lang="en-US" baseline="0" dirty="0" smtClean="0"/>
          </a:p>
          <a:p>
            <a:r>
              <a:rPr lang="en-US" dirty="0" smtClean="0"/>
              <a:t>This figure shows that average intake of fruits is below recommendations for almost all age-sex groups. Children ages 1 to 8 years differ from the rest of the population in that many do meet recommended intakes for total fruit. Average intakes of fruits, including 100% juice, are lowest among girls ages 14 to 18 years and adults ages 19 to 50 years. Older women (ages 51 years and older) and young children consume fruits in amounts close to or meeting minimum recommended intakes.</a:t>
            </a:r>
          </a:p>
          <a:p>
            <a:endParaRPr lang="en-US" dirty="0" smtClean="0"/>
          </a:p>
          <a:p>
            <a:pPr defTabSz="897196">
              <a:defRPr/>
            </a:pPr>
            <a:r>
              <a:rPr lang="en-US" baseline="0" dirty="0" smtClean="0"/>
              <a:t>The main shift message for fruits is to: </a:t>
            </a:r>
            <a:r>
              <a:rPr lang="en-US" b="1" dirty="0" smtClean="0"/>
              <a:t>Shift</a:t>
            </a:r>
            <a:r>
              <a:rPr lang="en-US" b="1" baseline="0" dirty="0" smtClean="0"/>
              <a:t> to Consume More Fruits</a:t>
            </a: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Chapter 2 provides</a:t>
            </a:r>
            <a:r>
              <a:rPr lang="en-US" baseline="0" dirty="0" smtClean="0"/>
              <a:t> a number of figures to highlight current intakes compared to recommendations. Figure 2-3 includes a comparison of intakes to recommendations for each food group across age-sex groups.  </a:t>
            </a:r>
          </a:p>
          <a:p>
            <a:endParaRPr lang="en-US" baseline="0" dirty="0" smtClean="0"/>
          </a:p>
          <a:p>
            <a:r>
              <a:rPr lang="en-US" baseline="0" dirty="0" smtClean="0"/>
              <a:t>This section of the figure is for the grains group (whole and refined). </a:t>
            </a:r>
          </a:p>
          <a:p>
            <a:endParaRPr lang="en-US" baseline="0" dirty="0" smtClean="0"/>
          </a:p>
          <a:p>
            <a:r>
              <a:rPr lang="en-US" baseline="0" dirty="0" smtClean="0"/>
              <a:t>The blue bar represents the range of recommended intake for total grains. The orange dot indicates current intakes of total grains. </a:t>
            </a:r>
          </a:p>
          <a:p>
            <a:endParaRPr lang="en-US" baseline="0" dirty="0" smtClean="0"/>
          </a:p>
          <a:p>
            <a:r>
              <a:rPr lang="en-US" dirty="0" smtClean="0"/>
              <a:t>This figure shows that intakes of total grains are close to the target amounts for all age-sex groups, but as shown in </a:t>
            </a:r>
            <a:r>
              <a:rPr lang="en-US" dirty="0" smtClean="0">
                <a:hlinkClick r:id="rId3"/>
              </a:rPr>
              <a:t>Figure 2-5</a:t>
            </a:r>
            <a:r>
              <a:rPr lang="en-US" dirty="0" smtClean="0"/>
              <a:t> (slide 39), intakes do not meet the recommendations for whole grains and exceed limits for refined grains. Average intakes of whole grains are far below recommended levels across all age-sex groups, and average intakes of refined grains are well above recommended limits for most age-sex groups.</a:t>
            </a:r>
          </a:p>
          <a:p>
            <a:endParaRPr lang="en-US" dirty="0" smtClean="0"/>
          </a:p>
          <a:p>
            <a:pPr defTabSz="897196">
              <a:defRPr/>
            </a:pPr>
            <a:r>
              <a:rPr lang="en-US" baseline="0" dirty="0" smtClean="0"/>
              <a:t>The main shift message for grains is to: </a:t>
            </a:r>
            <a:r>
              <a:rPr lang="en-US" b="1" dirty="0" smtClean="0"/>
              <a:t>Shift</a:t>
            </a:r>
            <a:r>
              <a:rPr lang="en-US" b="1" baseline="0" dirty="0" smtClean="0"/>
              <a:t> to Make Half of All Grains Consumed be Whole Grains</a:t>
            </a:r>
          </a:p>
          <a:p>
            <a:endParaRPr lang="en-US" dirty="0" smtClean="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Chapter 2 provides</a:t>
            </a:r>
            <a:r>
              <a:rPr lang="en-US" baseline="0" dirty="0" smtClean="0"/>
              <a:t> a number of figures to highlight current intakes compared to recommendations. Figure 2-3 includes a comparison of intakes to recommendations for each food group across age-sex groups.  </a:t>
            </a:r>
          </a:p>
          <a:p>
            <a:endParaRPr lang="en-US" baseline="0" dirty="0" smtClean="0"/>
          </a:p>
          <a:p>
            <a:r>
              <a:rPr lang="en-US" baseline="0" dirty="0" smtClean="0"/>
              <a:t>This section of the figure is for the dairy group. </a:t>
            </a:r>
          </a:p>
          <a:p>
            <a:endParaRPr lang="en-US" baseline="0" dirty="0" smtClean="0"/>
          </a:p>
          <a:p>
            <a:r>
              <a:rPr lang="en-US" baseline="0" dirty="0" smtClean="0"/>
              <a:t>The blue bar represents the range of recommended intake for the dairy group. The orange dot indicates current intakes of dairy foods. </a:t>
            </a:r>
          </a:p>
          <a:p>
            <a:endParaRPr lang="en-US" baseline="0" dirty="0" smtClean="0"/>
          </a:p>
          <a:p>
            <a:r>
              <a:rPr lang="en-US" dirty="0" smtClean="0"/>
              <a:t>This figure shows that average intakes of dairy for most age-sex groups are far below recommendations of the Healthy U.S.-Style Pattern. Average dairy intake for most young children ages 1 to 3 years meets recommended amounts, but all other age groups have average intakes that are below recommendations. An age-related decline in dairy intake begins in childhood, and intakes persist at low levels for adults of all ages.</a:t>
            </a:r>
          </a:p>
          <a:p>
            <a:endParaRPr lang="en-US" dirty="0" smtClean="0"/>
          </a:p>
          <a:p>
            <a:r>
              <a:rPr lang="en-US" dirty="0" smtClean="0"/>
              <a:t>Fluid milk (51%) and cheese (45%) comprise most of dairy consumption. Yogurt (2.6%) and fortified soy beverages (commonly known as “soymilk”) (1.5%) make up the rest of dairy intake. About three-fourths of all milk is consumed as a beverage or on cereal, but cheese is most commonly consumed as part of mixed dishes, such as burgers, sandwiches, tacos, pizza, and pasta dishes.</a:t>
            </a:r>
          </a:p>
          <a:p>
            <a:endParaRPr lang="en-US" dirty="0" smtClean="0"/>
          </a:p>
          <a:p>
            <a:pPr defTabSz="897196">
              <a:defRPr/>
            </a:pPr>
            <a:r>
              <a:rPr lang="en-US" baseline="0" dirty="0" smtClean="0"/>
              <a:t>The main shift message for dairy is to: </a:t>
            </a:r>
            <a:r>
              <a:rPr lang="en-US" b="1" dirty="0" smtClean="0"/>
              <a:t>Shift</a:t>
            </a:r>
            <a:r>
              <a:rPr lang="en-US" b="1" baseline="0" dirty="0" smtClean="0"/>
              <a:t> to Consume More Dairy Products, in Nutrient-Dense Forms</a:t>
            </a:r>
          </a:p>
          <a:p>
            <a:endParaRPr lang="en-US" dirty="0" smtClean="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Chapter 2 provides</a:t>
            </a:r>
            <a:r>
              <a:rPr lang="en-US" baseline="0" dirty="0" smtClean="0"/>
              <a:t> a number of figures to highlight current intakes compared to recommendations. Figure 2-3 includes a comparison of intakes to recommendations for each food group across age-sex groups.  </a:t>
            </a:r>
          </a:p>
          <a:p>
            <a:endParaRPr lang="en-US" baseline="0" dirty="0" smtClean="0"/>
          </a:p>
          <a:p>
            <a:r>
              <a:rPr lang="en-US" baseline="0" dirty="0" smtClean="0"/>
              <a:t>This section of the figure is for the protein foods group. </a:t>
            </a:r>
          </a:p>
          <a:p>
            <a:endParaRPr lang="en-US" baseline="0" dirty="0" smtClean="0"/>
          </a:p>
          <a:p>
            <a:r>
              <a:rPr lang="en-US" baseline="0" dirty="0" smtClean="0"/>
              <a:t>The blue bar represents the range of recommended intake for the protein foods group. The orange dot indicates current intakes of protein foods. </a:t>
            </a:r>
          </a:p>
          <a:p>
            <a:endParaRPr lang="en-US" baseline="0" dirty="0" smtClean="0"/>
          </a:p>
          <a:p>
            <a:r>
              <a:rPr lang="en-US" dirty="0" smtClean="0"/>
              <a:t>This figure shows that overall, average intakes of protein foods are close to amounts recommended for all age-sex groups. However, </a:t>
            </a:r>
            <a:r>
              <a:rPr lang="en-US" dirty="0" smtClean="0">
                <a:hlinkClick r:id="rId3"/>
              </a:rPr>
              <a:t>Figure 2-6</a:t>
            </a:r>
            <a:r>
              <a:rPr lang="en-US" dirty="0" smtClean="0"/>
              <a:t> (slides 40</a:t>
            </a:r>
            <a:r>
              <a:rPr lang="en-US" baseline="0" dirty="0" smtClean="0"/>
              <a:t> </a:t>
            </a:r>
            <a:r>
              <a:rPr lang="en-US" dirty="0" smtClean="0"/>
              <a:t>to 42) shows that the average intakes of protein foods subgroups vary in comparison to the range of intake recommendations. </a:t>
            </a:r>
          </a:p>
          <a:p>
            <a:endParaRPr lang="en-US" dirty="0" smtClean="0"/>
          </a:p>
          <a:p>
            <a:pPr defTabSz="897196">
              <a:defRPr/>
            </a:pPr>
            <a:r>
              <a:rPr lang="en-US" baseline="0" dirty="0" smtClean="0"/>
              <a:t>The main shift message for protein foods is to: </a:t>
            </a:r>
            <a:r>
              <a:rPr lang="en-US" b="1" dirty="0" smtClean="0"/>
              <a:t>Shift</a:t>
            </a:r>
            <a:r>
              <a:rPr lang="en-US" b="1" baseline="0" dirty="0" smtClean="0"/>
              <a:t> to Increase Variety in Protein Foods Choices and to Make More Nutrient-Dense Choices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Chapter 2 provides</a:t>
            </a:r>
            <a:r>
              <a:rPr lang="en-US" baseline="0" dirty="0" smtClean="0"/>
              <a:t> a number of figures to highlight current intakes compared to recommendations. Figure 2-4 includes a comparison of weekly intakes to recommendations for each vegetable subgroup across age-sex groups. </a:t>
            </a:r>
            <a:r>
              <a:rPr lang="en-US" dirty="0" smtClean="0"/>
              <a:t>With few exceptions, the U.S. population does not meet intake recommendations for any of the vegetable subgroups.</a:t>
            </a:r>
            <a:endParaRPr lang="en-US" baseline="0" dirty="0" smtClean="0"/>
          </a:p>
          <a:p>
            <a:endParaRPr lang="en-US" baseline="0" dirty="0" smtClean="0"/>
          </a:p>
          <a:p>
            <a:r>
              <a:rPr lang="en-US" baseline="0" dirty="0" smtClean="0"/>
              <a:t>This section of the figure is for dark green vegetables. </a:t>
            </a:r>
          </a:p>
          <a:p>
            <a:endParaRPr lang="en-US" baseline="0" dirty="0" smtClean="0"/>
          </a:p>
          <a:p>
            <a:r>
              <a:rPr lang="en-US" baseline="0" dirty="0" smtClean="0"/>
              <a:t>The blue bar represents the range of recommended weekly intake for dark green vegetables. The orange dot indicates current weekly intakes of dark green vegetables for each age-sex group. </a:t>
            </a:r>
          </a:p>
          <a:p>
            <a:endParaRPr lang="en-US" baseline="0" dirty="0" smtClean="0"/>
          </a:p>
          <a:p>
            <a:pPr defTabSz="897196">
              <a:defRPr/>
            </a:pPr>
            <a:r>
              <a:rPr lang="en-US" baseline="0" dirty="0" smtClean="0"/>
              <a:t>Dark green vegetables include </a:t>
            </a:r>
            <a:r>
              <a:rPr lang="en-US" dirty="0" smtClean="0"/>
              <a:t>Broccoli, spinach, leafy salad greens (including romaine lettuce), collards, </a:t>
            </a:r>
            <a:r>
              <a:rPr lang="en-US" dirty="0" err="1" smtClean="0"/>
              <a:t>bok</a:t>
            </a:r>
            <a:r>
              <a:rPr lang="en-US" dirty="0" smtClean="0"/>
              <a:t> choy, kale, turnip greens, mustard greens, green herbs (parsley, cilantro).</a:t>
            </a:r>
          </a:p>
          <a:p>
            <a:endParaRPr lang="en-US" dirty="0" smtClean="0"/>
          </a:p>
          <a:p>
            <a:endParaRPr lang="en-US" dirty="0" smtClean="0"/>
          </a:p>
          <a:p>
            <a:endParaRPr lang="en-US" b="1" dirty="0" smtClean="0"/>
          </a:p>
          <a:p>
            <a:r>
              <a:rPr lang="en-US" b="1" dirty="0" smtClean="0"/>
              <a:t>Examples of Vegetables in Each Vegetable Subgroup</a:t>
            </a:r>
          </a:p>
          <a:p>
            <a:r>
              <a:rPr lang="en-US" b="1" dirty="0" smtClean="0"/>
              <a:t>Dark-green vegetables:  </a:t>
            </a:r>
            <a:r>
              <a:rPr lang="en-US" dirty="0" smtClean="0"/>
              <a:t>Broccoli, spinach, leafy salad greens (including romaine lettuce), collards, </a:t>
            </a:r>
            <a:r>
              <a:rPr lang="en-US" dirty="0" err="1" smtClean="0"/>
              <a:t>bok</a:t>
            </a:r>
            <a:r>
              <a:rPr lang="en-US" dirty="0" smtClean="0"/>
              <a:t> choy, kale, turnip greens, mustard greens, green herbs (parsley, cilantro)</a:t>
            </a:r>
          </a:p>
          <a:p>
            <a:r>
              <a:rPr lang="en-US" b="1" dirty="0" smtClean="0"/>
              <a:t>Red and orange vegetables:  </a:t>
            </a:r>
            <a:r>
              <a:rPr lang="en-US" dirty="0" smtClean="0"/>
              <a:t>Tomatoes, carrots, tomato juice, sweet potatoes, red peppers (hot and sweet), winter squash, pumpkin</a:t>
            </a:r>
          </a:p>
          <a:p>
            <a:r>
              <a:rPr lang="en-US" b="1" dirty="0" smtClean="0"/>
              <a:t>Legumes (beans and peas):  </a:t>
            </a:r>
            <a:r>
              <a:rPr lang="en-US" dirty="0" smtClean="0"/>
              <a:t>Pinto, white, kidney, and black beans; lentils; chickpeas; </a:t>
            </a:r>
            <a:r>
              <a:rPr lang="en-US" dirty="0" err="1" smtClean="0"/>
              <a:t>limas</a:t>
            </a:r>
            <a:r>
              <a:rPr lang="en-US" dirty="0" smtClean="0"/>
              <a:t> (mature, dried); split peas; edamame (green soybeans)</a:t>
            </a:r>
          </a:p>
          <a:p>
            <a:r>
              <a:rPr lang="en-US" b="1" dirty="0" smtClean="0"/>
              <a:t>Starchy vegetables:  </a:t>
            </a:r>
            <a:r>
              <a:rPr lang="en-US" dirty="0" smtClean="0"/>
              <a:t>Potatoes, corn, green peas, </a:t>
            </a:r>
            <a:r>
              <a:rPr lang="en-US" dirty="0" err="1" smtClean="0"/>
              <a:t>limas</a:t>
            </a:r>
            <a:r>
              <a:rPr lang="en-US" dirty="0" smtClean="0"/>
              <a:t> (green, immature), </a:t>
            </a:r>
            <a:r>
              <a:rPr lang="en-US" dirty="0" err="1" smtClean="0"/>
              <a:t>plaintains</a:t>
            </a:r>
            <a:r>
              <a:rPr lang="en-US" dirty="0" smtClean="0"/>
              <a:t>, cassava</a:t>
            </a:r>
          </a:p>
          <a:p>
            <a:r>
              <a:rPr lang="en-US" b="1" dirty="0" smtClean="0"/>
              <a:t>Other vegetables:  </a:t>
            </a:r>
            <a:r>
              <a:rPr lang="en-US" dirty="0" smtClean="0"/>
              <a:t>Lettuce (iceberg), onions, green beans, cucumbers, celery, green peppers, cabbage, mushrooms, avocado, summer squash (includes zucchini), cauliflower, eggplant, garlic, bean sprouts, olives, asparagus, peapods (</a:t>
            </a:r>
            <a:r>
              <a:rPr lang="en-US" dirty="0" err="1" smtClean="0"/>
              <a:t>snowpeas</a:t>
            </a:r>
            <a:r>
              <a:rPr lang="en-US" dirty="0" smtClean="0"/>
              <a:t>), beets</a:t>
            </a:r>
          </a:p>
          <a:p>
            <a:endParaRPr lang="en-US" dirty="0" smtClean="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14350">
              <a:defRPr/>
            </a:pPr>
            <a:r>
              <a:rPr lang="en-US" dirty="0" smtClean="0"/>
              <a:t>Concurrent with these diet-related health problems persisting at high levels, trends in food intake over time show that, at the population level, Americans are not consuming healthy eating patterns. For example, the prevalence of overweight and obesity has risen and remained high for the past 25 years, while Healthy Eating Index (HEI) scores, a measure of how food choices align with the </a:t>
            </a:r>
            <a:r>
              <a:rPr lang="en-US" i="1" dirty="0" smtClean="0"/>
              <a:t>Dietary Guidelines</a:t>
            </a:r>
            <a:r>
              <a:rPr lang="en-US" dirty="0" smtClean="0"/>
              <a:t>, have remained low (</a:t>
            </a:r>
            <a:r>
              <a:rPr lang="en-US" dirty="0" smtClean="0">
                <a:solidFill>
                  <a:schemeClr val="tx1"/>
                </a:solidFill>
                <a:hlinkClick r:id="rId3"/>
              </a:rPr>
              <a:t>Figure I-1</a:t>
            </a:r>
            <a:r>
              <a:rPr lang="en-US" dirty="0" smtClean="0"/>
              <a:t>). </a:t>
            </a:r>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412256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Chapter 2 provides</a:t>
            </a:r>
            <a:r>
              <a:rPr lang="en-US" baseline="0" dirty="0" smtClean="0"/>
              <a:t> a number of figures to highlight current intakes compared to recommendations. Figure 2-4 includes a comparison of weekly intakes to recommendations for each vegetable subgroup across age-sex groups. </a:t>
            </a:r>
            <a:r>
              <a:rPr lang="en-US" dirty="0" smtClean="0"/>
              <a:t>With few exceptions, the U.S. population does not meet intake recommendations for any of the vegetable subgroups.</a:t>
            </a:r>
            <a:endParaRPr lang="en-US" baseline="0" dirty="0" smtClean="0"/>
          </a:p>
          <a:p>
            <a:endParaRPr lang="en-US" baseline="0" dirty="0" smtClean="0"/>
          </a:p>
          <a:p>
            <a:r>
              <a:rPr lang="en-US" baseline="0" dirty="0" smtClean="0"/>
              <a:t>This section of the figure is for red and orange vegetables. </a:t>
            </a:r>
          </a:p>
          <a:p>
            <a:endParaRPr lang="en-US" baseline="0" dirty="0" smtClean="0"/>
          </a:p>
          <a:p>
            <a:r>
              <a:rPr lang="en-US" baseline="0" dirty="0" smtClean="0"/>
              <a:t>The blue bar represents the range of recommended weekly intake for red and orange vegetables. The orange dot indicates current weekly intakes of red and orange vegetables for each age-sex group. </a:t>
            </a:r>
          </a:p>
          <a:p>
            <a:endParaRPr lang="en-US" baseline="0" dirty="0" smtClean="0"/>
          </a:p>
          <a:p>
            <a:pPr defTabSz="897196">
              <a:defRPr/>
            </a:pPr>
            <a:r>
              <a:rPr lang="en-US" baseline="0" dirty="0" smtClean="0"/>
              <a:t>Red and orange vegetables include t</a:t>
            </a:r>
            <a:r>
              <a:rPr lang="en-US" dirty="0" smtClean="0"/>
              <a:t>omatoes, carrots, tomato juice, sweet potatoes, red peppers (hot and sweet), winter squash, pumpkin.</a:t>
            </a:r>
          </a:p>
          <a:p>
            <a:endParaRPr lang="en-US" dirty="0" smtClean="0"/>
          </a:p>
          <a:p>
            <a:endParaRPr lang="en-US" dirty="0" smtClean="0"/>
          </a:p>
          <a:p>
            <a:endParaRPr lang="en-US" b="1" dirty="0" smtClean="0"/>
          </a:p>
          <a:p>
            <a:r>
              <a:rPr lang="en-US" b="1" dirty="0" smtClean="0"/>
              <a:t>Examples of Vegetables in Each Vegetable Subgroup</a:t>
            </a:r>
          </a:p>
          <a:p>
            <a:r>
              <a:rPr lang="en-US" b="1" dirty="0" smtClean="0"/>
              <a:t>Dark-green vegetables:  </a:t>
            </a:r>
            <a:r>
              <a:rPr lang="en-US" dirty="0" smtClean="0"/>
              <a:t>Broccoli, spinach, leafy salad greens (including romaine lettuce), collards, </a:t>
            </a:r>
            <a:r>
              <a:rPr lang="en-US" dirty="0" err="1" smtClean="0"/>
              <a:t>bok</a:t>
            </a:r>
            <a:r>
              <a:rPr lang="en-US" dirty="0" smtClean="0"/>
              <a:t> choy, kale, turnip greens, mustard greens, green herbs (parsley, cilantro)</a:t>
            </a:r>
          </a:p>
          <a:p>
            <a:r>
              <a:rPr lang="en-US" b="1" dirty="0" smtClean="0"/>
              <a:t>Red and orange vegetables:  </a:t>
            </a:r>
            <a:r>
              <a:rPr lang="en-US" dirty="0" smtClean="0"/>
              <a:t>Tomatoes, carrots, tomato juice, sweet potatoes, red peppers (hot and sweet), winter squash, pumpkin</a:t>
            </a:r>
          </a:p>
          <a:p>
            <a:r>
              <a:rPr lang="en-US" b="1" dirty="0" smtClean="0"/>
              <a:t>Legumes (beans and peas):  </a:t>
            </a:r>
            <a:r>
              <a:rPr lang="en-US" dirty="0" smtClean="0"/>
              <a:t>Pinto, white, kidney, and black beans; lentils; chickpeas; </a:t>
            </a:r>
            <a:r>
              <a:rPr lang="en-US" dirty="0" err="1" smtClean="0"/>
              <a:t>limas</a:t>
            </a:r>
            <a:r>
              <a:rPr lang="en-US" dirty="0" smtClean="0"/>
              <a:t> (mature, dried); split peas; edamame (green soybeans)</a:t>
            </a:r>
          </a:p>
          <a:p>
            <a:r>
              <a:rPr lang="en-US" b="1" dirty="0" smtClean="0"/>
              <a:t>Starchy vegetables:  </a:t>
            </a:r>
            <a:r>
              <a:rPr lang="en-US" dirty="0" smtClean="0"/>
              <a:t>Potatoes, corn, green peas, </a:t>
            </a:r>
            <a:r>
              <a:rPr lang="en-US" dirty="0" err="1" smtClean="0"/>
              <a:t>limas</a:t>
            </a:r>
            <a:r>
              <a:rPr lang="en-US" dirty="0" smtClean="0"/>
              <a:t> (green, immature), </a:t>
            </a:r>
            <a:r>
              <a:rPr lang="en-US" dirty="0" err="1" smtClean="0"/>
              <a:t>plaintains</a:t>
            </a:r>
            <a:r>
              <a:rPr lang="en-US" dirty="0" smtClean="0"/>
              <a:t>, cassava</a:t>
            </a:r>
          </a:p>
          <a:p>
            <a:r>
              <a:rPr lang="en-US" b="1" dirty="0" smtClean="0"/>
              <a:t>Other vegetables:  </a:t>
            </a:r>
            <a:r>
              <a:rPr lang="en-US" dirty="0" smtClean="0"/>
              <a:t>Lettuce (iceberg), onions, green beans, cucumbers, celery, green peppers, cabbage, mushrooms, avocado, summer squash (includes zucchini), cauliflower, eggplant, garlic, bean sprouts, olives, asparagus, peapods (</a:t>
            </a:r>
            <a:r>
              <a:rPr lang="en-US" dirty="0" err="1" smtClean="0"/>
              <a:t>snowpeas</a:t>
            </a:r>
            <a:r>
              <a:rPr lang="en-US" dirty="0" smtClean="0"/>
              <a:t>), beets</a:t>
            </a:r>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Chapter 2 provides</a:t>
            </a:r>
            <a:r>
              <a:rPr lang="en-US" baseline="0" dirty="0" smtClean="0"/>
              <a:t> a number of figures to highlight current intakes compared to recommendations. Figure 2-4 includes a comparison of weekly intakes to recommendations for each vegetable subgroup across age-sex groups. </a:t>
            </a:r>
            <a:r>
              <a:rPr lang="en-US" dirty="0" smtClean="0"/>
              <a:t>With few exceptions, the U.S. population does not meet intake recommendations for any of the vegetable subgroups.</a:t>
            </a:r>
            <a:endParaRPr lang="en-US" baseline="0" dirty="0" smtClean="0"/>
          </a:p>
          <a:p>
            <a:endParaRPr lang="en-US" baseline="0" dirty="0" smtClean="0"/>
          </a:p>
          <a:p>
            <a:r>
              <a:rPr lang="en-US" baseline="0" dirty="0" smtClean="0"/>
              <a:t>This section of the figure is for legumes (beans and peas).</a:t>
            </a:r>
          </a:p>
          <a:p>
            <a:endParaRPr lang="en-US" baseline="0" dirty="0" smtClean="0"/>
          </a:p>
          <a:p>
            <a:r>
              <a:rPr lang="en-US" baseline="0" dirty="0" smtClean="0"/>
              <a:t>The blue bar represents the range of recommended weekly intake for legumes. The orange dot indicates current weekly intakes of legumes for each age-sex group. </a:t>
            </a:r>
          </a:p>
          <a:p>
            <a:endParaRPr lang="en-US" baseline="0" dirty="0" smtClean="0"/>
          </a:p>
          <a:p>
            <a:pPr defTabSz="897196">
              <a:defRPr/>
            </a:pPr>
            <a:r>
              <a:rPr lang="en-US" baseline="0" dirty="0" smtClean="0"/>
              <a:t>Legumes include p</a:t>
            </a:r>
            <a:r>
              <a:rPr lang="en-US" dirty="0" smtClean="0"/>
              <a:t>into, white, kidney, and black beans; lentils; chickpeas; </a:t>
            </a:r>
            <a:r>
              <a:rPr lang="en-US" dirty="0" err="1" smtClean="0"/>
              <a:t>limas</a:t>
            </a:r>
            <a:r>
              <a:rPr lang="en-US" dirty="0" smtClean="0"/>
              <a:t> (mature, dried); split peas; edamame (green soybeans).</a:t>
            </a:r>
          </a:p>
          <a:p>
            <a:pPr defTabSz="897196">
              <a:defRPr/>
            </a:pPr>
            <a:endParaRPr lang="en-US" dirty="0" smtClean="0"/>
          </a:p>
          <a:p>
            <a:pPr defTabSz="897196">
              <a:defRPr/>
            </a:pPr>
            <a:r>
              <a:rPr lang="en-US" dirty="0" smtClean="0"/>
              <a:t>While</a:t>
            </a:r>
            <a:r>
              <a:rPr lang="en-US" baseline="0" dirty="0" smtClean="0"/>
              <a:t> l</a:t>
            </a:r>
            <a:r>
              <a:rPr lang="en-US" dirty="0" smtClean="0"/>
              <a:t>egumes are a vegetables subgroup, they also may be considered as part of the protein foods group (see the </a:t>
            </a:r>
            <a:r>
              <a:rPr lang="en-US" dirty="0" smtClean="0">
                <a:hlinkClick r:id="rId3"/>
              </a:rPr>
              <a:t>About Legumes (Beans and Peas)</a:t>
            </a:r>
            <a:r>
              <a:rPr lang="en-US" dirty="0" smtClean="0"/>
              <a:t> call-out box in </a:t>
            </a:r>
            <a:r>
              <a:rPr lang="en-US" dirty="0" smtClean="0">
                <a:hlinkClick r:id="rId4"/>
              </a:rPr>
              <a:t>Chapter 1</a:t>
            </a:r>
            <a:r>
              <a:rPr lang="en-US" dirty="0" smtClean="0"/>
              <a:t>). </a:t>
            </a:r>
          </a:p>
          <a:p>
            <a:endParaRPr lang="en-US" dirty="0" smtClean="0"/>
          </a:p>
          <a:p>
            <a:endParaRPr lang="en-US" b="1" dirty="0" smtClean="0"/>
          </a:p>
          <a:p>
            <a:r>
              <a:rPr lang="en-US" b="1" dirty="0" smtClean="0"/>
              <a:t>Examples of Vegetables in Each Vegetable Subgroup</a:t>
            </a:r>
          </a:p>
          <a:p>
            <a:r>
              <a:rPr lang="en-US" b="1" dirty="0" smtClean="0"/>
              <a:t>Dark-green vegetables:  </a:t>
            </a:r>
            <a:r>
              <a:rPr lang="en-US" dirty="0" smtClean="0"/>
              <a:t>Broccoli, spinach, leafy salad greens (including romaine lettuce), collards, </a:t>
            </a:r>
            <a:r>
              <a:rPr lang="en-US" dirty="0" err="1" smtClean="0"/>
              <a:t>bok</a:t>
            </a:r>
            <a:r>
              <a:rPr lang="en-US" dirty="0" smtClean="0"/>
              <a:t> choy, kale, turnip greens, mustard greens, green herbs (parsley, cilantro)</a:t>
            </a:r>
          </a:p>
          <a:p>
            <a:r>
              <a:rPr lang="en-US" b="1" dirty="0" smtClean="0"/>
              <a:t>Red and orange vegetables:  </a:t>
            </a:r>
            <a:r>
              <a:rPr lang="en-US" dirty="0" smtClean="0"/>
              <a:t>Tomatoes, carrots, tomato juice, sweet potatoes, red peppers (hot and sweet), winter squash, pumpkin</a:t>
            </a:r>
          </a:p>
          <a:p>
            <a:r>
              <a:rPr lang="en-US" b="1" dirty="0" smtClean="0"/>
              <a:t>Legumes (beans and peas):  </a:t>
            </a:r>
            <a:r>
              <a:rPr lang="en-US" dirty="0" smtClean="0"/>
              <a:t>Pinto, white, kidney, and black beans; lentils; chickpeas; </a:t>
            </a:r>
            <a:r>
              <a:rPr lang="en-US" dirty="0" err="1" smtClean="0"/>
              <a:t>limas</a:t>
            </a:r>
            <a:r>
              <a:rPr lang="en-US" dirty="0" smtClean="0"/>
              <a:t> (mature, dried); split peas; edamame (green soybeans)</a:t>
            </a:r>
          </a:p>
          <a:p>
            <a:r>
              <a:rPr lang="en-US" b="1" dirty="0" smtClean="0"/>
              <a:t>Starchy vegetables:  </a:t>
            </a:r>
            <a:r>
              <a:rPr lang="en-US" dirty="0" smtClean="0"/>
              <a:t>Potatoes, corn, green peas, </a:t>
            </a:r>
            <a:r>
              <a:rPr lang="en-US" dirty="0" err="1" smtClean="0"/>
              <a:t>limas</a:t>
            </a:r>
            <a:r>
              <a:rPr lang="en-US" dirty="0" smtClean="0"/>
              <a:t> (green, immature), </a:t>
            </a:r>
            <a:r>
              <a:rPr lang="en-US" dirty="0" err="1" smtClean="0"/>
              <a:t>plaintains</a:t>
            </a:r>
            <a:r>
              <a:rPr lang="en-US" dirty="0" smtClean="0"/>
              <a:t>, cassava</a:t>
            </a:r>
          </a:p>
          <a:p>
            <a:r>
              <a:rPr lang="en-US" b="1" dirty="0" smtClean="0"/>
              <a:t>Other vegetables:  </a:t>
            </a:r>
            <a:r>
              <a:rPr lang="en-US" dirty="0" smtClean="0"/>
              <a:t>Lettuce (iceberg), onions, green beans, cucumbers, celery, green peppers, cabbage, mushrooms, avocado, summer squash (includes zucchini), cauliflower, eggplant, garlic, bean sprouts, olives, asparagus, peapods (</a:t>
            </a:r>
            <a:r>
              <a:rPr lang="en-US" dirty="0" err="1" smtClean="0"/>
              <a:t>snowpeas</a:t>
            </a:r>
            <a:r>
              <a:rPr lang="en-US" dirty="0" smtClean="0"/>
              <a:t>), beets</a:t>
            </a:r>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Chapter 2 provides</a:t>
            </a:r>
            <a:r>
              <a:rPr lang="en-US" baseline="0" dirty="0" smtClean="0"/>
              <a:t> a number of figures to highlight current intakes compared to recommendations. Figure 2-4 includes a comparison of weekly intakes to recommendations for each vegetable subgroup across age-sex groups. </a:t>
            </a:r>
            <a:r>
              <a:rPr lang="en-US" dirty="0" smtClean="0"/>
              <a:t>With few exceptions, the U.S. population does not meet intake recommendations for any of the vegetable subgroups.</a:t>
            </a:r>
            <a:endParaRPr lang="en-US" baseline="0" dirty="0" smtClean="0"/>
          </a:p>
          <a:p>
            <a:endParaRPr lang="en-US" baseline="0" dirty="0" smtClean="0"/>
          </a:p>
          <a:p>
            <a:r>
              <a:rPr lang="en-US" baseline="0" dirty="0" smtClean="0"/>
              <a:t>This section of the figure is for starchy vegetables. </a:t>
            </a:r>
          </a:p>
          <a:p>
            <a:endParaRPr lang="en-US" baseline="0" dirty="0" smtClean="0"/>
          </a:p>
          <a:p>
            <a:r>
              <a:rPr lang="en-US" baseline="0" dirty="0" smtClean="0"/>
              <a:t>The blue bar represents the range of recommended weekly intake for starchy vegetables. The orange dot indicates current weekly intakes of starchy vegetables for each age-sex group. </a:t>
            </a:r>
          </a:p>
          <a:p>
            <a:endParaRPr lang="en-US" baseline="0" dirty="0" smtClean="0"/>
          </a:p>
          <a:p>
            <a:pPr defTabSz="897196">
              <a:defRPr/>
            </a:pPr>
            <a:r>
              <a:rPr lang="en-US" baseline="0" dirty="0" smtClean="0"/>
              <a:t>Starchy vegetables include </a:t>
            </a:r>
            <a:r>
              <a:rPr lang="en-US" dirty="0" smtClean="0"/>
              <a:t>potatoes, corn, green peas, </a:t>
            </a:r>
            <a:r>
              <a:rPr lang="en-US" dirty="0" err="1" smtClean="0"/>
              <a:t>limas</a:t>
            </a:r>
            <a:r>
              <a:rPr lang="en-US" dirty="0" smtClean="0"/>
              <a:t> (green, immature), </a:t>
            </a:r>
            <a:r>
              <a:rPr lang="en-US" dirty="0" err="1" smtClean="0"/>
              <a:t>plaintains</a:t>
            </a:r>
            <a:r>
              <a:rPr lang="en-US" dirty="0" smtClean="0"/>
              <a:t>, cassava</a:t>
            </a:r>
          </a:p>
          <a:p>
            <a:endParaRPr lang="en-US" dirty="0" smtClean="0"/>
          </a:p>
          <a:p>
            <a:endParaRPr lang="en-US" dirty="0" smtClean="0"/>
          </a:p>
          <a:p>
            <a:endParaRPr lang="en-US" b="1" dirty="0" smtClean="0"/>
          </a:p>
          <a:p>
            <a:r>
              <a:rPr lang="en-US" b="1" dirty="0" smtClean="0"/>
              <a:t>Examples of Vegetables in Each Vegetable Subgroup</a:t>
            </a:r>
          </a:p>
          <a:p>
            <a:r>
              <a:rPr lang="en-US" b="1" dirty="0" smtClean="0"/>
              <a:t>Dark-green vegetables:  </a:t>
            </a:r>
            <a:r>
              <a:rPr lang="en-US" dirty="0" smtClean="0"/>
              <a:t>Broccoli, spinach, leafy salad greens (including romaine lettuce), collards, </a:t>
            </a:r>
            <a:r>
              <a:rPr lang="en-US" dirty="0" err="1" smtClean="0"/>
              <a:t>bok</a:t>
            </a:r>
            <a:r>
              <a:rPr lang="en-US" dirty="0" smtClean="0"/>
              <a:t> choy, kale, turnip greens, mustard greens, green herbs (parsley, cilantro)</a:t>
            </a:r>
          </a:p>
          <a:p>
            <a:r>
              <a:rPr lang="en-US" b="1" dirty="0" smtClean="0"/>
              <a:t>Red and orange vegetables:  </a:t>
            </a:r>
            <a:r>
              <a:rPr lang="en-US" dirty="0" smtClean="0"/>
              <a:t>Tomatoes, carrots, tomato juice, sweet potatoes, red peppers (hot and sweet), winter squash, pumpkin</a:t>
            </a:r>
          </a:p>
          <a:p>
            <a:r>
              <a:rPr lang="en-US" b="1" dirty="0" smtClean="0"/>
              <a:t>Legumes (beans and peas):  </a:t>
            </a:r>
            <a:r>
              <a:rPr lang="en-US" dirty="0" smtClean="0"/>
              <a:t>Pinto, white, kidney, and black beans; lentils; chickpeas; </a:t>
            </a:r>
            <a:r>
              <a:rPr lang="en-US" dirty="0" err="1" smtClean="0"/>
              <a:t>limas</a:t>
            </a:r>
            <a:r>
              <a:rPr lang="en-US" dirty="0" smtClean="0"/>
              <a:t> (mature, dried); split peas; edamame (green soybeans)</a:t>
            </a:r>
          </a:p>
          <a:p>
            <a:r>
              <a:rPr lang="en-US" b="1" dirty="0" smtClean="0"/>
              <a:t>Starchy vegetables:  </a:t>
            </a:r>
            <a:r>
              <a:rPr lang="en-US" dirty="0" smtClean="0"/>
              <a:t>Potatoes, corn, green peas, </a:t>
            </a:r>
            <a:r>
              <a:rPr lang="en-US" dirty="0" err="1" smtClean="0"/>
              <a:t>limas</a:t>
            </a:r>
            <a:r>
              <a:rPr lang="en-US" dirty="0" smtClean="0"/>
              <a:t> (green, immature), </a:t>
            </a:r>
            <a:r>
              <a:rPr lang="en-US" dirty="0" err="1" smtClean="0"/>
              <a:t>plaintains</a:t>
            </a:r>
            <a:r>
              <a:rPr lang="en-US" dirty="0" smtClean="0"/>
              <a:t>, cassava</a:t>
            </a:r>
          </a:p>
          <a:p>
            <a:r>
              <a:rPr lang="en-US" b="1" dirty="0" smtClean="0"/>
              <a:t>Other vegetables:  </a:t>
            </a:r>
            <a:r>
              <a:rPr lang="en-US" dirty="0" smtClean="0"/>
              <a:t>Lettuce (iceberg), onions, green beans, cucumbers, celery, green peppers, cabbage, mushrooms, avocado, summer squash (includes zucchini), cauliflower, eggplant, garlic, bean sprouts, olives, asparagus, peapods (</a:t>
            </a:r>
            <a:r>
              <a:rPr lang="en-US" dirty="0" err="1" smtClean="0"/>
              <a:t>snowpeas</a:t>
            </a:r>
            <a:r>
              <a:rPr lang="en-US" dirty="0" smtClean="0"/>
              <a:t>), beets</a:t>
            </a:r>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Chapter 2 provides</a:t>
            </a:r>
            <a:r>
              <a:rPr lang="en-US" baseline="0" dirty="0" smtClean="0"/>
              <a:t> a number of figures to highlight current intakes compared to recommendations. Figure 2-4 includes a comparison of weekly intakes to recommendations for each vegetable subgroup across age-sex groups. </a:t>
            </a:r>
            <a:r>
              <a:rPr lang="en-US" dirty="0" smtClean="0"/>
              <a:t>With few exceptions, the U.S. population does not meet intake recommendations for any of the vegetable subgroups.</a:t>
            </a:r>
            <a:endParaRPr lang="en-US" baseline="0" dirty="0" smtClean="0"/>
          </a:p>
          <a:p>
            <a:endParaRPr lang="en-US" baseline="0" dirty="0" smtClean="0"/>
          </a:p>
          <a:p>
            <a:r>
              <a:rPr lang="en-US" baseline="0" dirty="0" smtClean="0"/>
              <a:t>This section of the figure is for other vegetables. </a:t>
            </a:r>
          </a:p>
          <a:p>
            <a:endParaRPr lang="en-US" baseline="0" dirty="0" smtClean="0"/>
          </a:p>
          <a:p>
            <a:r>
              <a:rPr lang="en-US" baseline="0" dirty="0" smtClean="0"/>
              <a:t>The blue bar represents the range of recommended weekly intake for other vegetables. The orange dot indicates current weekly intakes of other vegetables for each age-sex group. </a:t>
            </a:r>
          </a:p>
          <a:p>
            <a:endParaRPr lang="en-US" baseline="0" dirty="0" smtClean="0"/>
          </a:p>
          <a:p>
            <a:r>
              <a:rPr lang="en-US" baseline="0" dirty="0" smtClean="0"/>
              <a:t>Other vegetables include l</a:t>
            </a:r>
            <a:r>
              <a:rPr lang="en-US" dirty="0" smtClean="0"/>
              <a:t>ettuce (iceberg), onions, green beans, cucumbers, celery, green peppers, cabbage, mushrooms, avocado, summer squash (includes zucchini), cauliflower, eggplant, garlic, bean sprouts, olives, asparagus, peapods (</a:t>
            </a:r>
            <a:r>
              <a:rPr lang="en-US" dirty="0" err="1" smtClean="0"/>
              <a:t>snowpeas</a:t>
            </a:r>
            <a:r>
              <a:rPr lang="en-US" dirty="0" smtClean="0"/>
              <a:t>), beets</a:t>
            </a:r>
          </a:p>
          <a:p>
            <a:endParaRPr lang="en-US" dirty="0" smtClean="0"/>
          </a:p>
          <a:p>
            <a:endParaRPr lang="en-US" dirty="0" smtClean="0"/>
          </a:p>
          <a:p>
            <a:endParaRPr lang="en-US" b="1" dirty="0" smtClean="0"/>
          </a:p>
          <a:p>
            <a:r>
              <a:rPr lang="en-US" b="1" dirty="0" smtClean="0"/>
              <a:t>Examples of Vegetables in Each Vegetable Subgroup</a:t>
            </a:r>
          </a:p>
          <a:p>
            <a:r>
              <a:rPr lang="en-US" b="1" dirty="0" smtClean="0"/>
              <a:t>Dark-green vegetables:  </a:t>
            </a:r>
            <a:r>
              <a:rPr lang="en-US" dirty="0" smtClean="0"/>
              <a:t>Broccoli, spinach, leafy salad greens (including romaine lettuce), collards, </a:t>
            </a:r>
            <a:r>
              <a:rPr lang="en-US" dirty="0" err="1" smtClean="0"/>
              <a:t>bok</a:t>
            </a:r>
            <a:r>
              <a:rPr lang="en-US" dirty="0" smtClean="0"/>
              <a:t> choy, kale, turnip greens, mustard greens, green herbs (parsley, cilantro)</a:t>
            </a:r>
          </a:p>
          <a:p>
            <a:r>
              <a:rPr lang="en-US" b="1" dirty="0" smtClean="0"/>
              <a:t>Red and orange vegetables:  </a:t>
            </a:r>
            <a:r>
              <a:rPr lang="en-US" dirty="0" smtClean="0"/>
              <a:t>Tomatoes, carrots, tomato juice, sweet potatoes, red peppers (hot and sweet), winter squash, pumpkin</a:t>
            </a:r>
          </a:p>
          <a:p>
            <a:r>
              <a:rPr lang="en-US" b="1" dirty="0" smtClean="0"/>
              <a:t>Legumes (beans and peas):  </a:t>
            </a:r>
            <a:r>
              <a:rPr lang="en-US" dirty="0" smtClean="0"/>
              <a:t>Pinto, white, kidney, and black beans; lentils; chickpeas; </a:t>
            </a:r>
            <a:r>
              <a:rPr lang="en-US" dirty="0" err="1" smtClean="0"/>
              <a:t>limas</a:t>
            </a:r>
            <a:r>
              <a:rPr lang="en-US" dirty="0" smtClean="0"/>
              <a:t> (mature, dried); split peas; edamame (green soybeans)</a:t>
            </a:r>
          </a:p>
          <a:p>
            <a:r>
              <a:rPr lang="en-US" b="1" dirty="0" smtClean="0"/>
              <a:t>Starchy vegetables:  </a:t>
            </a:r>
            <a:r>
              <a:rPr lang="en-US" dirty="0" smtClean="0"/>
              <a:t>Potatoes, corn, green peas, </a:t>
            </a:r>
            <a:r>
              <a:rPr lang="en-US" dirty="0" err="1" smtClean="0"/>
              <a:t>limas</a:t>
            </a:r>
            <a:r>
              <a:rPr lang="en-US" dirty="0" smtClean="0"/>
              <a:t> (green, immature), </a:t>
            </a:r>
            <a:r>
              <a:rPr lang="en-US" dirty="0" err="1" smtClean="0"/>
              <a:t>plaintains</a:t>
            </a:r>
            <a:r>
              <a:rPr lang="en-US" dirty="0" smtClean="0"/>
              <a:t>, cassava</a:t>
            </a:r>
          </a:p>
          <a:p>
            <a:r>
              <a:rPr lang="en-US" b="1" dirty="0" smtClean="0"/>
              <a:t>Other vegetables:  </a:t>
            </a:r>
            <a:r>
              <a:rPr lang="en-US" dirty="0" smtClean="0"/>
              <a:t>Lettuce (iceberg), onions, green beans, cucumbers, celery, green peppers, cabbage, mushrooms, avocado, summer squash (includes zucchini), cauliflower, eggplant, garlic, bean sprouts, olives, asparagus, peapods (</a:t>
            </a:r>
            <a:r>
              <a:rPr lang="en-US" dirty="0" err="1" smtClean="0"/>
              <a:t>snowpeas</a:t>
            </a:r>
            <a:r>
              <a:rPr lang="en-US" dirty="0" smtClean="0"/>
              <a:t>), beets</a:t>
            </a:r>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Chapter 2 provides</a:t>
            </a:r>
            <a:r>
              <a:rPr lang="en-US" baseline="0" dirty="0" smtClean="0"/>
              <a:t> a number of figures to highlight current intakes compared to recommendations. Figure 2-5 compares intakes to recommendations for whole and refined grains across age-sex groups. </a:t>
            </a:r>
          </a:p>
          <a:p>
            <a:pPr defTabSz="897196">
              <a:defRPr/>
            </a:pPr>
            <a:endParaRPr lang="en-US" baseline="0" dirty="0" smtClean="0"/>
          </a:p>
          <a:p>
            <a:r>
              <a:rPr lang="en-US" baseline="0" dirty="0" smtClean="0"/>
              <a:t>The blue bar represents the range of recommended intake for whole grains and limits for refined grains. </a:t>
            </a:r>
            <a:r>
              <a:rPr lang="en-US" dirty="0"/>
              <a:t>[Recommendations for whole grains and limits for refined grains are the same—both equal to one-half of the total grain recommendation—for each age/sex group.]</a:t>
            </a:r>
            <a:endParaRPr lang="en-US" baseline="0" dirty="0" smtClean="0"/>
          </a:p>
          <a:p>
            <a:endParaRPr lang="en-US" baseline="0" dirty="0" smtClean="0"/>
          </a:p>
          <a:p>
            <a:r>
              <a:rPr lang="en-US" baseline="0" dirty="0" smtClean="0"/>
              <a:t>The orange dot indicates current intakes of refined grains, and the green diamonds shows current intake of whole grains.</a:t>
            </a:r>
          </a:p>
          <a:p>
            <a:endParaRPr lang="en-US" baseline="0" dirty="0" smtClean="0"/>
          </a:p>
          <a:p>
            <a:r>
              <a:rPr lang="en-US" baseline="0" dirty="0" smtClean="0"/>
              <a:t>Ideally, the orange dots and green diamonds would fall within the blue bars. </a:t>
            </a:r>
          </a:p>
          <a:p>
            <a:endParaRPr lang="en-US" baseline="0" dirty="0" smtClean="0"/>
          </a:p>
          <a:p>
            <a:r>
              <a:rPr lang="en-US" baseline="0" dirty="0" smtClean="0"/>
              <a:t>This graph shows </a:t>
            </a:r>
            <a:r>
              <a:rPr lang="en-US" dirty="0" smtClean="0"/>
              <a:t>intakes do not meet the recommendations for whole grains and exceed limits for refined grains. Average intakes of whole grains are far below recommended levels across all age-sex groups, and average intakes of refined grains are well above recommended limits for most age-sex groups.</a:t>
            </a:r>
          </a:p>
          <a:p>
            <a:endParaRPr lang="en-US" baseline="0" dirty="0" smtClean="0"/>
          </a:p>
          <a:p>
            <a:r>
              <a:rPr lang="en-US" dirty="0" smtClean="0"/>
              <a:t>Examples of commonly consumed whole-grain foods are whole-wheat breads, rolls, bagels, and crackers; oatmeal; whole-grain ready-to-eat cereals (e.g., shredded wheat, oat rings); popcorn; brown rice; and whole-grain pasta. </a:t>
            </a:r>
          </a:p>
          <a:p>
            <a:endParaRPr lang="en-US" dirty="0" smtClean="0"/>
          </a:p>
          <a:p>
            <a:r>
              <a:rPr lang="en-US" dirty="0" smtClean="0"/>
              <a:t>Examples of refined grain foods are white bread, rolls, bagels, and crackers; pasta; pizza crust; grain-based desserts; refined grain ready-to-eat cereals (e.g., corn flakes, crispy rice cereal); corn and wheat tortillas; white rice; and cornbread. As noted in </a:t>
            </a:r>
            <a:r>
              <a:rPr lang="en-US" dirty="0" smtClean="0">
                <a:hlinkClick r:id="rId3"/>
              </a:rPr>
              <a:t>Chapter 1</a:t>
            </a:r>
            <a:r>
              <a:rPr lang="en-US" dirty="0" smtClean="0"/>
              <a:t>, most refined grain foods in the United States are made from enriched grains.</a:t>
            </a:r>
            <a:endParaRPr lang="en-US" baseline="0" dirty="0" smtClean="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Chapter 2 provides</a:t>
            </a:r>
            <a:r>
              <a:rPr lang="en-US" baseline="0" dirty="0" smtClean="0"/>
              <a:t> a number of figures to highlight current intakes compared to recommendations. Figure 2-6 includes a comparison of weekly intakes to recommendations for each protein foods subgroup across age-sex groups. </a:t>
            </a:r>
            <a:endParaRPr lang="en-US" dirty="0" smtClean="0"/>
          </a:p>
          <a:p>
            <a:endParaRPr lang="en-US" baseline="0" dirty="0" smtClean="0"/>
          </a:p>
          <a:p>
            <a:r>
              <a:rPr lang="en-US" baseline="0" dirty="0" smtClean="0"/>
              <a:t>This section of the figure is for meat, poultry, and eggs. </a:t>
            </a:r>
          </a:p>
          <a:p>
            <a:endParaRPr lang="en-US" baseline="0" dirty="0" smtClean="0"/>
          </a:p>
          <a:p>
            <a:r>
              <a:rPr lang="en-US" baseline="0" dirty="0" smtClean="0"/>
              <a:t>The blue bar represents the range of recommended weekly intake for meat, poultry, and eggs. The orange dot indicates current weekly intakes of meat, poultry, and eggs for each age-sex group. </a:t>
            </a:r>
          </a:p>
          <a:p>
            <a:endParaRPr lang="en-US" baseline="0" dirty="0" smtClean="0"/>
          </a:p>
          <a:p>
            <a:r>
              <a:rPr lang="en-US" dirty="0" smtClean="0"/>
              <a:t>Overall, average intakes of protein foods are close to amounts recommended for all age-sex groups (</a:t>
            </a:r>
            <a:r>
              <a:rPr lang="en-US" dirty="0" smtClean="0">
                <a:hlinkClick r:id="rId3"/>
              </a:rPr>
              <a:t>Figure 2-3</a:t>
            </a:r>
            <a:r>
              <a:rPr lang="en-US" dirty="0" smtClean="0"/>
              <a:t>, slide 33). However, this figure shows that the average intakes of protein foods subgroups vary in comparison to the range of intake recommendations. </a:t>
            </a:r>
          </a:p>
          <a:p>
            <a:r>
              <a:rPr lang="en-US" dirty="0" smtClean="0"/>
              <a:t>Average intakes of meats, poultry, and eggs are high for teen boys and adult men.</a:t>
            </a:r>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Chapter 2 provides</a:t>
            </a:r>
            <a:r>
              <a:rPr lang="en-US" baseline="0" dirty="0" smtClean="0"/>
              <a:t> a number of figures to highlight current intakes compared to recommendations. Figure 2-6 includes a comparison of weekly intakes to recommendations for each protein foods subgroup across age-sex groups. </a:t>
            </a:r>
            <a:endParaRPr lang="en-US" dirty="0" smtClean="0"/>
          </a:p>
          <a:p>
            <a:endParaRPr lang="en-US" baseline="0" dirty="0" smtClean="0"/>
          </a:p>
          <a:p>
            <a:r>
              <a:rPr lang="en-US" baseline="0" dirty="0" smtClean="0"/>
              <a:t>This section of the figure is for seafood. </a:t>
            </a:r>
          </a:p>
          <a:p>
            <a:endParaRPr lang="en-US" baseline="0" dirty="0" smtClean="0"/>
          </a:p>
          <a:p>
            <a:r>
              <a:rPr lang="en-US" baseline="0" dirty="0" smtClean="0"/>
              <a:t>The blue bar represents the range of recommended weekly intake for seafood. The orange dot indicates current weekly intakes of seafood for each age-sex group. </a:t>
            </a:r>
          </a:p>
          <a:p>
            <a:endParaRPr lang="en-US" baseline="0" dirty="0" smtClean="0"/>
          </a:p>
          <a:p>
            <a:r>
              <a:rPr lang="en-US" dirty="0" smtClean="0"/>
              <a:t>Overall, average intakes of protein foods are close to amounts recommended for all age-sex groups (</a:t>
            </a:r>
            <a:r>
              <a:rPr lang="en-US" dirty="0" smtClean="0">
                <a:hlinkClick r:id="rId3"/>
              </a:rPr>
              <a:t>Figure 2-3</a:t>
            </a:r>
            <a:r>
              <a:rPr lang="en-US" dirty="0" smtClean="0"/>
              <a:t>, slide 33). However, this figure shows that the average intakes of protein foods subgroups vary in comparison to the range of intake recommendations. </a:t>
            </a:r>
          </a:p>
          <a:p>
            <a:r>
              <a:rPr lang="en-US" dirty="0" smtClean="0"/>
              <a:t>Average intakes of seafood are low for all age-sex groups. </a:t>
            </a:r>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Chapter 2 provides</a:t>
            </a:r>
            <a:r>
              <a:rPr lang="en-US" baseline="0" dirty="0" smtClean="0"/>
              <a:t> a number of figures to highlight current intakes compared to recommendations. Figure 2-6 includes a comparison of weekly intakes to recommendations for each protein foods subgroup across age-sex groups. </a:t>
            </a:r>
            <a:endParaRPr lang="en-US" dirty="0" smtClean="0"/>
          </a:p>
          <a:p>
            <a:endParaRPr lang="en-US" baseline="0" dirty="0" smtClean="0"/>
          </a:p>
          <a:p>
            <a:r>
              <a:rPr lang="en-US" baseline="0" dirty="0" smtClean="0"/>
              <a:t>This section of the figure is for nuts, seeds, and soy products. </a:t>
            </a:r>
          </a:p>
          <a:p>
            <a:endParaRPr lang="en-US" baseline="0" dirty="0" smtClean="0"/>
          </a:p>
          <a:p>
            <a:r>
              <a:rPr lang="en-US" baseline="0" dirty="0" smtClean="0"/>
              <a:t>The blue bar represents the range of recommended weekly intake for nuts, seeds, and soy products. The orange dot indicates current weekly intakes of nuts, seeds, and soy products for each age-sex group. </a:t>
            </a:r>
          </a:p>
          <a:p>
            <a:endParaRPr lang="en-US" baseline="0" dirty="0" smtClean="0"/>
          </a:p>
          <a:p>
            <a:r>
              <a:rPr lang="en-US" dirty="0" smtClean="0"/>
              <a:t>Overall, average intakes of protein foods are close to amounts recommended for all age-sex groups (</a:t>
            </a:r>
            <a:r>
              <a:rPr lang="en-US" dirty="0" smtClean="0">
                <a:hlinkClick r:id="rId3"/>
              </a:rPr>
              <a:t>Figure 2-3</a:t>
            </a:r>
            <a:r>
              <a:rPr lang="en-US" dirty="0" smtClean="0"/>
              <a:t>, slide 33). However, this figure shows that the average intakes of protein foods subgroups vary in comparison to the range of intake recommendations. </a:t>
            </a:r>
          </a:p>
          <a:p>
            <a:r>
              <a:rPr lang="en-US" dirty="0" smtClean="0"/>
              <a:t>Average intakes of nuts, seeds, and soy products are close to recommended levels.</a:t>
            </a:r>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Chapter 2 provides</a:t>
            </a:r>
            <a:r>
              <a:rPr lang="en-US" baseline="0" dirty="0" smtClean="0"/>
              <a:t> a number of figures to highlight current intakes compared to recommendations. Figure 2-7 includes a comparison of daily intakes of oils and solid fats to recommendations for oils across age-sex groups. </a:t>
            </a:r>
            <a:endParaRPr lang="en-US" dirty="0" smtClean="0"/>
          </a:p>
          <a:p>
            <a:endParaRPr lang="en-US" baseline="0" dirty="0" smtClean="0"/>
          </a:p>
          <a:p>
            <a:r>
              <a:rPr lang="en-US" baseline="0" dirty="0" smtClean="0"/>
              <a:t>The blue bar represents the range of recommended intakes for oils. The green diamonds shows current intake of oils and the orange dots indicates current intakes of solid fats for each age-sex group. </a:t>
            </a:r>
          </a:p>
          <a:p>
            <a:endParaRPr lang="en-US" dirty="0" smtClean="0"/>
          </a:p>
          <a:p>
            <a:r>
              <a:rPr lang="en-US" dirty="0" smtClean="0"/>
              <a:t>Average intakes of oils are below the recommendations for almost every age-sex group. However, intakes are not far from recommendations. To move the intake of oils to recommended levels, individuals should use oils rather than solid fats in food preparation where possible.</a:t>
            </a:r>
          </a:p>
          <a:p>
            <a:endParaRPr lang="en-US" dirty="0" smtClean="0"/>
          </a:p>
          <a:p>
            <a:r>
              <a:rPr lang="en-US" b="1" dirty="0" smtClean="0"/>
              <a:t>A note</a:t>
            </a:r>
            <a:r>
              <a:rPr lang="en-US" b="1" baseline="0" dirty="0" smtClean="0"/>
              <a:t> on the terms saturated fats and solid fats:  </a:t>
            </a:r>
          </a:p>
          <a:p>
            <a:r>
              <a:rPr lang="en-US" baseline="0" dirty="0" smtClean="0"/>
              <a:t>The </a:t>
            </a:r>
            <a:r>
              <a:rPr lang="en-US" i="1" dirty="0"/>
              <a:t>Guidelines  </a:t>
            </a:r>
            <a:r>
              <a:rPr lang="en-US" dirty="0"/>
              <a:t>describe </a:t>
            </a:r>
            <a:r>
              <a:rPr lang="en-US" dirty="0" smtClean="0"/>
              <a:t>the difference between the terms “saturated fats” and “solid fats.” Although they are closely related terms, saturated fats and solid fats are not synonymous. The term “saturated fats” refers to saturated fatty acids, a nutrient found in foods, while the term “solid fats” describes the physical manifestation of the fats in a food. Some solid fats, such as the strip of fat around a piece of meat, can easily be seen. Other solid fats are not so visible. For example, the solid fats in whole milk are suspended in the fluid milk by the process of homogenization.</a:t>
            </a:r>
          </a:p>
          <a:p>
            <a:r>
              <a:rPr lang="en-US" dirty="0" smtClean="0"/>
              <a:t>The </a:t>
            </a:r>
            <a:r>
              <a:rPr lang="en-US" i="1" dirty="0" smtClean="0"/>
              <a:t>Dietary Guidelines</a:t>
            </a:r>
            <a:r>
              <a:rPr lang="en-US" dirty="0" smtClean="0"/>
              <a:t> provides recommendations on saturated fats as well as on solid fats because its aim is to improve the health of the U.S. population through food-based guidance. It includes recommendations on saturated fats because of the strong relationship of this nutrient to a health outcome (CVD risk). It includes recommendations on solid fats because they are abundant in the diets of the U.S. population, and reducing solid fats when making food choices is an important way to reduce saturated fats and excess calories.</a:t>
            </a:r>
          </a:p>
          <a:p>
            <a:endParaRPr lang="en-US" i="1" dirty="0" smtClean="0"/>
          </a:p>
          <a:p>
            <a:pPr defTabSz="897196">
              <a:defRPr/>
            </a:pPr>
            <a:r>
              <a:rPr lang="en-US" baseline="0" dirty="0" smtClean="0"/>
              <a:t>The main shift message for oils is to: </a:t>
            </a:r>
            <a:r>
              <a:rPr lang="en-US" b="1" dirty="0" smtClean="0"/>
              <a:t>Shift</a:t>
            </a:r>
            <a:r>
              <a:rPr lang="en-US" b="1" baseline="0" dirty="0" smtClean="0"/>
              <a:t> from Solid Fats to Oils</a:t>
            </a:r>
          </a:p>
          <a:p>
            <a:endParaRPr lang="en-US" i="1" dirty="0" smtClean="0"/>
          </a:p>
          <a:p>
            <a:endParaRPr lang="en-US" dirty="0" smtClean="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Chapter 2 provides</a:t>
            </a:r>
            <a:r>
              <a:rPr lang="en-US" baseline="0" dirty="0" smtClean="0"/>
              <a:t> a number of figures to highlight current intakes compared to recommendations or limits. Figure 2-9 compares daily intakes of added sugars as a percent of calories across age-sex groups to the maximum limit of 10% of calories. </a:t>
            </a:r>
            <a:endParaRPr lang="en-US" dirty="0" smtClean="0"/>
          </a:p>
          <a:p>
            <a:endParaRPr lang="en-US" baseline="0" dirty="0" smtClean="0"/>
          </a:p>
          <a:p>
            <a:pPr defTabSz="897196">
              <a:defRPr/>
            </a:pPr>
            <a:r>
              <a:rPr lang="en-US" baseline="0" dirty="0" smtClean="0"/>
              <a:t>The blue dotted line represents the </a:t>
            </a:r>
            <a:r>
              <a:rPr lang="en-US" i="1" baseline="0" dirty="0" smtClean="0"/>
              <a:t>Dietary Guidelines </a:t>
            </a:r>
            <a:r>
              <a:rPr lang="en-US" baseline="0" dirty="0" smtClean="0"/>
              <a:t>limit. The orange dots show current intake of added sugars for each age-sex group. </a:t>
            </a:r>
          </a:p>
          <a:p>
            <a:endParaRPr lang="en-US" baseline="0" dirty="0" smtClean="0"/>
          </a:p>
          <a:p>
            <a:r>
              <a:rPr lang="en-US" dirty="0" smtClean="0"/>
              <a:t>Added sugars account on average for almost 270 calories, or more than 13 percent of calories per day in the U.S. population. As shown in this figure, intakes as a percent of calories are particularly high among children, adolescents, and young adults</a:t>
            </a:r>
          </a:p>
          <a:p>
            <a:endParaRPr lang="en-US" baseline="0" dirty="0" smtClean="0"/>
          </a:p>
          <a:p>
            <a:pPr defTabSz="897196">
              <a:defRPr/>
            </a:pPr>
            <a:r>
              <a:rPr lang="en-US" baseline="0" dirty="0" smtClean="0"/>
              <a:t>The main shift message for added sugars is to: </a:t>
            </a:r>
            <a:r>
              <a:rPr lang="en-US" b="1" dirty="0" smtClean="0"/>
              <a:t>Shift</a:t>
            </a:r>
            <a:r>
              <a:rPr lang="en-US" b="1" baseline="0" dirty="0" smtClean="0"/>
              <a:t> to Reduce Added Sugars Consumption to Less than 10 Percent of Calories per Day</a:t>
            </a:r>
          </a:p>
          <a:p>
            <a:endParaRPr lang="en-US" baseline="0" dirty="0" smtClean="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14350">
              <a:defRPr/>
            </a:pPr>
            <a:r>
              <a:rPr lang="en-US" dirty="0" smtClean="0"/>
              <a:t>Similarly,</a:t>
            </a:r>
            <a:r>
              <a:rPr lang="en-US" baseline="0" dirty="0" smtClean="0"/>
              <a:t> </a:t>
            </a:r>
            <a:r>
              <a:rPr lang="en-US" dirty="0" smtClean="0"/>
              <a:t>physical activity levels have remained low over time (</a:t>
            </a:r>
            <a:r>
              <a:rPr lang="en-US" dirty="0" smtClean="0">
                <a:hlinkClick r:id="rId3"/>
              </a:rPr>
              <a:t>Figure I-2</a:t>
            </a:r>
            <a:r>
              <a:rPr lang="en-US" dirty="0" smtClean="0"/>
              <a:t>).</a:t>
            </a:r>
            <a:r>
              <a:rPr lang="en-US" baseline="0" dirty="0" smtClean="0"/>
              <a:t> </a:t>
            </a:r>
            <a:r>
              <a:rPr lang="en-US" dirty="0" smtClean="0"/>
              <a:t>The continued high rates of overweight and obesity and low levels of progress toward meeting </a:t>
            </a:r>
            <a:r>
              <a:rPr lang="en-US" i="1" dirty="0" smtClean="0"/>
              <a:t>Dietary Guidelines</a:t>
            </a:r>
            <a:r>
              <a:rPr lang="en-US" dirty="0" smtClean="0"/>
              <a:t> recommendations highlight the need to improve dietary and physical activity education and behaviors across the U.S. population. </a:t>
            </a:r>
          </a:p>
          <a:p>
            <a:pPr defTabSz="914350">
              <a:defRPr/>
            </a:pPr>
            <a:endParaRPr lang="en-US" dirty="0" smtClean="0"/>
          </a:p>
          <a:p>
            <a:pPr defTabSz="914350">
              <a:defRPr/>
            </a:pPr>
            <a:r>
              <a:rPr lang="en-US" dirty="0" smtClean="0"/>
              <a:t>Progress in reversing these trends will require comprehensive and coordinated strategies, built on the </a:t>
            </a:r>
            <a:r>
              <a:rPr lang="en-US" i="1" dirty="0" smtClean="0"/>
              <a:t>Dietary Guidelines</a:t>
            </a:r>
            <a:r>
              <a:rPr lang="en-US" dirty="0" smtClean="0"/>
              <a:t> as the scientific foundation</a:t>
            </a:r>
            <a:r>
              <a:rPr lang="en-US" i="1" dirty="0" smtClean="0"/>
              <a:t>,</a:t>
            </a:r>
            <a:r>
              <a:rPr lang="en-US" dirty="0" smtClean="0"/>
              <a:t> that can be maintained over time. The </a:t>
            </a:r>
            <a:r>
              <a:rPr lang="en-US" i="1" dirty="0" smtClean="0"/>
              <a:t>Dietary Guidelines</a:t>
            </a:r>
            <a:r>
              <a:rPr lang="en-US" dirty="0" smtClean="0"/>
              <a:t> is an important part of a complex and multifaceted solution to promoting health and helping to reduce the risk of chronic disease.</a:t>
            </a:r>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4122560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Chapter 2 provides</a:t>
            </a:r>
            <a:r>
              <a:rPr lang="en-US" baseline="0" dirty="0" smtClean="0"/>
              <a:t> a number of figures to highlight current intakes compared to recommendations or limits. Figure 2-10 identifies the food categories that are sources of added sugars for the U.S. population.</a:t>
            </a:r>
          </a:p>
          <a:p>
            <a:endParaRPr lang="en-US" baseline="0" dirty="0" smtClean="0"/>
          </a:p>
          <a:p>
            <a:r>
              <a:rPr lang="en-US" dirty="0" smtClean="0"/>
              <a:t>This figure shows that the major source of added sugars in typical U.S. diets is beverages, which include soft drinks, fruit drinks, sweetened coffee and tea, energy drinks, alcoholic beverages, and flavored waters. Beverages account for almost half (47%) of all added sugars consumed by the U.S. population. </a:t>
            </a:r>
          </a:p>
          <a:p>
            <a:endParaRPr lang="en-US" dirty="0" smtClean="0"/>
          </a:p>
          <a:p>
            <a:r>
              <a:rPr lang="en-US" dirty="0" smtClean="0"/>
              <a:t>The other major source of added sugars is snacks and sweets, which includes grain-based desserts such as cakes, pies, cookies, brownies, doughnuts, sweet rolls, and pastries; dairy desserts such as ice cream, other frozen desserts, and puddings; candies; sugars; jams; syrups; and sweet toppings. </a:t>
            </a:r>
          </a:p>
          <a:p>
            <a:r>
              <a:rPr lang="en-US" dirty="0" smtClean="0"/>
              <a:t>Together, these food categories make up more than 75 percent of intake of all added sugars.</a:t>
            </a:r>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Chapter 2 provides</a:t>
            </a:r>
            <a:r>
              <a:rPr lang="en-US" baseline="0" dirty="0" smtClean="0"/>
              <a:t> a number of figures to highlight current intakes compared to recommendations. Figure 2-11 compares daily intakes of saturated fats as a percent of calories across age-sex groups to the maximum limit of 10% of calories. </a:t>
            </a:r>
            <a:endParaRPr lang="en-US" dirty="0" smtClean="0"/>
          </a:p>
          <a:p>
            <a:endParaRPr lang="en-US" baseline="0" dirty="0" smtClean="0"/>
          </a:p>
          <a:p>
            <a:pPr defTabSz="897196">
              <a:defRPr/>
            </a:pPr>
            <a:r>
              <a:rPr lang="en-US" dirty="0" smtClean="0"/>
              <a:t>Current average intakes of saturated fats are 11 percent of calories. </a:t>
            </a:r>
          </a:p>
          <a:p>
            <a:pPr defTabSz="897196">
              <a:defRPr/>
            </a:pPr>
            <a:endParaRPr lang="en-US" dirty="0" smtClean="0"/>
          </a:p>
          <a:p>
            <a:pPr defTabSz="897196">
              <a:defRPr/>
            </a:pPr>
            <a:r>
              <a:rPr lang="en-US" dirty="0" smtClean="0"/>
              <a:t>Only 29 percent of individuals in the United States consume amounts of saturated fats consistent with the limit of less than 10 percent of calories (shown in figure 2-1, slide 27). </a:t>
            </a:r>
          </a:p>
          <a:p>
            <a:pPr defTabSz="897196">
              <a:defRPr/>
            </a:pPr>
            <a:endParaRPr lang="en-US" dirty="0" smtClean="0"/>
          </a:p>
          <a:p>
            <a:pPr defTabSz="897196">
              <a:defRPr/>
            </a:pPr>
            <a:r>
              <a:rPr lang="en-US" dirty="0" smtClean="0"/>
              <a:t>This figure shows that average intakes do not vary widely across age-sex groups. Average intakes for both adult men and adult women are at 10.9 percent, and the average intake for children ranges from 11.1 percent up to 12.6 percent of calories.</a:t>
            </a:r>
          </a:p>
          <a:p>
            <a:pPr defTabSz="897196">
              <a:defRPr/>
            </a:pPr>
            <a:endParaRPr lang="en-US" baseline="0" dirty="0" smtClean="0"/>
          </a:p>
          <a:p>
            <a:pPr defTabSz="897196">
              <a:defRPr/>
            </a:pPr>
            <a:r>
              <a:rPr lang="en-US" baseline="0" dirty="0" smtClean="0"/>
              <a:t>The main shift message for saturated fats is to: </a:t>
            </a:r>
            <a:r>
              <a:rPr lang="en-US" b="1" dirty="0" smtClean="0"/>
              <a:t>Shift</a:t>
            </a:r>
            <a:r>
              <a:rPr lang="en-US" b="1" baseline="0" dirty="0" smtClean="0"/>
              <a:t> to Reduce Saturated Fats Intake to Less Than 10 Percent of Calories Per Day</a:t>
            </a:r>
          </a:p>
          <a:p>
            <a:pPr defTabSz="897196">
              <a:defRPr/>
            </a:pPr>
            <a:endParaRPr lang="en-US" baseline="0" dirty="0" smtClean="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Chapter 2 provides</a:t>
            </a:r>
            <a:r>
              <a:rPr lang="en-US" baseline="0" dirty="0" smtClean="0"/>
              <a:t> a number of figures to highlight current intakes compared to recommendations or limits. Figure 2-12 identifies the food categories that are sources of saturated fats for the U.S. population.</a:t>
            </a:r>
          </a:p>
          <a:p>
            <a:pPr defTabSz="897196">
              <a:defRPr/>
            </a:pPr>
            <a:endParaRPr lang="en-US" baseline="0" dirty="0" smtClean="0"/>
          </a:p>
          <a:p>
            <a:r>
              <a:rPr lang="en-US" dirty="0" smtClean="0"/>
              <a:t>This figure shows that the mixed dishes food category is the major source of saturated fats in the United States, with 35 percent of all saturated fats coming from mixed dishes, especially those dishes containing cheese, meat, or both. These mixed dishes include burgers, sandwiches, and tacos; pizza; rice, pasta, and grain dishes; and meat, poultry, and seafood dishes. </a:t>
            </a:r>
          </a:p>
          <a:p>
            <a:endParaRPr lang="en-US" dirty="0" smtClean="0"/>
          </a:p>
          <a:p>
            <a:r>
              <a:rPr lang="en-US" dirty="0" smtClean="0"/>
              <a:t>The other food categories that provide the most saturated fats in current diets are snacks and sweets, protein foods, and dairy products.</a:t>
            </a:r>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Chapter 2 provides</a:t>
            </a:r>
            <a:r>
              <a:rPr lang="en-US" baseline="0" dirty="0" smtClean="0"/>
              <a:t> a number of figures to highlight current intakes compared to recommendations. Figure 2-13 compares daily intakes of sodium across age-sex groups to Tolerable Upper Intake Levels (UL).</a:t>
            </a:r>
            <a:endParaRPr lang="en-US" dirty="0" smtClean="0"/>
          </a:p>
          <a:p>
            <a:endParaRPr lang="en-US" baseline="0" dirty="0" smtClean="0"/>
          </a:p>
          <a:p>
            <a:pPr defTabSz="897196">
              <a:defRPr/>
            </a:pPr>
            <a:r>
              <a:rPr lang="en-US" baseline="0" dirty="0" smtClean="0"/>
              <a:t>The blue dotted line represents the </a:t>
            </a:r>
            <a:r>
              <a:rPr lang="en-US" i="0" baseline="0" dirty="0" smtClean="0"/>
              <a:t>UL l</a:t>
            </a:r>
            <a:r>
              <a:rPr lang="en-US" baseline="0" dirty="0" smtClean="0"/>
              <a:t>imit for each age group, set by the Institute of Medicine. The orange dots show current intake of sodium for each age-sex group. </a:t>
            </a:r>
          </a:p>
          <a:p>
            <a:endParaRPr lang="en-US" baseline="0" dirty="0" smtClean="0"/>
          </a:p>
          <a:p>
            <a:r>
              <a:rPr lang="en-US" dirty="0" smtClean="0"/>
              <a:t>This figure shows that average intakes of sodium are high across the U.S. population compared to the ULs. </a:t>
            </a:r>
          </a:p>
          <a:p>
            <a:r>
              <a:rPr lang="en-US" dirty="0" smtClean="0"/>
              <a:t>Average intakes for those ages 1 year and older is 3,440 mg per day. Average intakes are generally higher for men than women. </a:t>
            </a:r>
          </a:p>
          <a:p>
            <a:r>
              <a:rPr lang="en-US" dirty="0" smtClean="0"/>
              <a:t>For all adult men, the average intake is 4,240 mg, and for adult women, the average is 2,980 mg per day. </a:t>
            </a:r>
          </a:p>
          <a:p>
            <a:endParaRPr lang="en-US" dirty="0" smtClean="0"/>
          </a:p>
          <a:p>
            <a:pPr defTabSz="897196">
              <a:defRPr/>
            </a:pPr>
            <a:r>
              <a:rPr lang="en-US" dirty="0" smtClean="0"/>
              <a:t>Only 11 percent of individuals in the United States consume amounts of sodium consistent with the UL limit (shown in figure 2-1, slide 27). </a:t>
            </a:r>
          </a:p>
          <a:p>
            <a:pPr defTabSz="897196">
              <a:defRPr/>
            </a:pPr>
            <a:endParaRPr lang="en-US" dirty="0" smtClean="0"/>
          </a:p>
          <a:p>
            <a:pPr defTabSz="897196">
              <a:defRPr/>
            </a:pPr>
            <a:r>
              <a:rPr lang="en-US" baseline="0" dirty="0" smtClean="0"/>
              <a:t>The main shift message for sodium is to: </a:t>
            </a:r>
            <a:r>
              <a:rPr lang="en-US" b="1" dirty="0" smtClean="0"/>
              <a:t>Shift</a:t>
            </a:r>
            <a:r>
              <a:rPr lang="en-US" b="1" baseline="0" dirty="0" smtClean="0"/>
              <a:t> Food Choices to Reduce Sodium Intake</a:t>
            </a:r>
          </a:p>
          <a:p>
            <a:pPr defTabSz="897196">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96">
              <a:defRPr/>
            </a:pPr>
            <a:r>
              <a:rPr lang="en-US" dirty="0" smtClean="0"/>
              <a:t>Chapter 2 provides</a:t>
            </a:r>
            <a:r>
              <a:rPr lang="en-US" baseline="0" dirty="0" smtClean="0"/>
              <a:t> a number of figures to highlight current intakes compared to recommendations or limits. Figure 2-14 identifies the food categories that are sources of sodium for the U.S. population.</a:t>
            </a:r>
          </a:p>
          <a:p>
            <a:pPr defTabSz="897196">
              <a:defRPr/>
            </a:pPr>
            <a:endParaRPr lang="en-US" baseline="0" dirty="0" smtClean="0"/>
          </a:p>
          <a:p>
            <a:pPr defTabSz="897196">
              <a:defRPr/>
            </a:pPr>
            <a:r>
              <a:rPr lang="en-US" dirty="0" smtClean="0"/>
              <a:t>This figure shows that sodium is found in foods from almost all food categories. Mixed dishes—including burgers, sandwiches, and tacos; rice, pasta, and grain dishes; pizza; meat, poultry, and seafood dishes; and soups—account for almost half of the sodium consumed in the United States. The foods in many of these categories are often commercially processed or prepared.</a:t>
            </a:r>
          </a:p>
          <a:p>
            <a:pPr defTabSz="897196">
              <a:defRPr/>
            </a:pPr>
            <a:endParaRPr lang="en-US" dirty="0" smtClean="0"/>
          </a:p>
          <a:p>
            <a:r>
              <a:rPr lang="en-US" dirty="0" smtClean="0"/>
              <a:t>Only a small proportion of total sodium intake is from sodium inherent in foods or from salt added in home cooking or at the table. Most sodium consumed in the United States comes from salts added during commercial food processing and preparation.</a:t>
            </a:r>
          </a:p>
          <a:p>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5799055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89352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purpose of the </a:t>
            </a:r>
            <a:r>
              <a:rPr lang="en-US" i="1" dirty="0" smtClean="0"/>
              <a:t>Dietary Guidelines</a:t>
            </a:r>
            <a:r>
              <a:rPr lang="en-US" dirty="0" smtClean="0"/>
              <a:t> is to inform the development of Federal food, nutrition, and health policies and programs. It is written for policymakers, as well as nutrition and health professionals, not the general public. The </a:t>
            </a:r>
            <a:r>
              <a:rPr lang="en-US" i="1" dirty="0" smtClean="0"/>
              <a:t>Dietary Guidelines</a:t>
            </a:r>
            <a:r>
              <a:rPr lang="en-US" dirty="0" smtClean="0"/>
              <a:t> is a critical tool for professionals to help Americans make healthy choices in their daily lives to help prevent chronic disease and enjoy a healthy diet.</a:t>
            </a:r>
          </a:p>
          <a:p>
            <a:endParaRPr lang="en-US" dirty="0" smtClean="0"/>
          </a:p>
          <a:p>
            <a:r>
              <a:rPr lang="en-US" dirty="0" smtClean="0"/>
              <a:t>Its recommendations are ultimately intended to help individuals improve and maintain overall health and reduce the risk of chronic disease—its focus is disease prevention. The </a:t>
            </a:r>
            <a:r>
              <a:rPr lang="en-US" i="1" dirty="0" smtClean="0"/>
              <a:t>Dietary Guidelines</a:t>
            </a:r>
            <a:r>
              <a:rPr lang="en-US" dirty="0" smtClean="0"/>
              <a:t> is not intended to be used to treat disease. </a:t>
            </a:r>
          </a:p>
          <a:p>
            <a:endParaRPr lang="en-US" dirty="0" smtClean="0"/>
          </a:p>
          <a:p>
            <a:r>
              <a:rPr lang="en-US" dirty="0" smtClean="0"/>
              <a:t>Regardless of an individual’s current health status, almost all people in the United States could benefit from shifting choices to better support healthy eating patterns. Thus, the </a:t>
            </a:r>
            <a:r>
              <a:rPr lang="en-US" i="1" dirty="0" smtClean="0"/>
              <a:t>Dietary Guidelines</a:t>
            </a:r>
            <a:r>
              <a:rPr lang="en-US" dirty="0" smtClean="0"/>
              <a:t> may be used or adapted by medical and nutrition professionals to encourage healthy eating patterns to patients.</a:t>
            </a:r>
          </a:p>
          <a:p>
            <a:endParaRPr lang="en-US" dirty="0" smtClean="0"/>
          </a:p>
          <a:p>
            <a:r>
              <a:rPr lang="en-US" dirty="0" smtClean="0"/>
              <a:t>[Additional</a:t>
            </a:r>
            <a:r>
              <a:rPr lang="en-US" baseline="0" dirty="0" smtClean="0"/>
              <a:t> Background: </a:t>
            </a:r>
          </a:p>
          <a:p>
            <a:r>
              <a:rPr lang="en-US" dirty="0" smtClean="0"/>
              <a:t>The main purpose of the </a:t>
            </a:r>
            <a:r>
              <a:rPr lang="en-US" i="1" dirty="0" smtClean="0"/>
              <a:t>Dietary Guidelines</a:t>
            </a:r>
            <a:r>
              <a:rPr lang="en-US" dirty="0" smtClean="0"/>
              <a:t> is to inform the development of Federal food, nutrition, and health policies and programs. It serves as the evidence-based foundation for nutrition education materials that are developed by the Federal Government for the public. For example, Federal dietary guidance publications are required by law to be consistent with the </a:t>
            </a:r>
            <a:r>
              <a:rPr lang="en-US" i="1" dirty="0" smtClean="0"/>
              <a:t>Dietary Guidelines</a:t>
            </a:r>
            <a:r>
              <a:rPr lang="en-US" dirty="0" smtClean="0"/>
              <a:t>. It also is used to inform USDA and HHS food programs, such as USDA's National School Lunch Program and School Breakfast Program, which feed more than 30 million children each school day, and the Special Supplemental Nutrition Program for Women, Infants and Children, which uses the </a:t>
            </a:r>
            <a:r>
              <a:rPr lang="en-US" i="1" dirty="0" smtClean="0"/>
              <a:t>Dietary Guidelines</a:t>
            </a:r>
            <a:r>
              <a:rPr lang="en-US" dirty="0" smtClean="0"/>
              <a:t> as the scientific underpinning for its food packages and nutrition education program with about 8 million beneficiaries. In HHS, the Administration on Aging implements the </a:t>
            </a:r>
            <a:r>
              <a:rPr lang="en-US" i="1" dirty="0" smtClean="0"/>
              <a:t>Dietary Guidelines</a:t>
            </a:r>
            <a:r>
              <a:rPr lang="en-US" dirty="0" smtClean="0"/>
              <a:t> through the Older Americans Act Nutrition Services programs (i.e., nutrition programs for older adults), with about 5,000 community-based nutrition service providers who together serve more than 900,000 meals a day across the United States. Other Departments, such as the Department of Defense and the Department of Veterans Affairs, also use the </a:t>
            </a:r>
            <a:r>
              <a:rPr lang="en-US" i="1" dirty="0" smtClean="0"/>
              <a:t>Dietary Guidelines</a:t>
            </a:r>
            <a:r>
              <a:rPr lang="en-US" dirty="0" smtClean="0"/>
              <a:t> to inform programs. ]</a:t>
            </a:r>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581227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Creating each edition of the </a:t>
            </a:r>
            <a:r>
              <a:rPr lang="en-US" i="1" dirty="0" smtClean="0"/>
              <a:t>Dietary Guidelines</a:t>
            </a:r>
            <a:r>
              <a:rPr lang="en-US" dirty="0" smtClean="0"/>
              <a:t> is a joint effort of HHS and USDA. A new edition is published every 5 years to reflect advancements in scientific knowledge and translate the science current at the time into sound food-based guidance to promote health in the United States.</a:t>
            </a:r>
            <a:r>
              <a:rPr lang="en-US" baseline="0" dirty="0" smtClean="0"/>
              <a:t> </a:t>
            </a:r>
            <a:r>
              <a:rPr lang="en-US" dirty="0" smtClean="0"/>
              <a:t>The process to develop the </a:t>
            </a:r>
            <a:r>
              <a:rPr lang="en-US" i="1" dirty="0" smtClean="0"/>
              <a:t>Dietary Guidelines</a:t>
            </a:r>
            <a:r>
              <a:rPr lang="en-US" dirty="0" smtClean="0"/>
              <a:t> has also evolved and includes three stages.</a:t>
            </a:r>
          </a:p>
          <a:p>
            <a:endParaRPr lang="en-US" dirty="0" smtClean="0"/>
          </a:p>
          <a:p>
            <a:r>
              <a:rPr lang="en-US" dirty="0" smtClean="0"/>
              <a:t>In the first stage, the Secretaries of HHS and of USDA appoint an external Dietary Guidelines Advisory Committee (Advisory Committee). Their role is to provide advice and recommendations to the Federal Government on the current state of scientific evidence on nutrition and health. The 2015 Advisory Committee was charged with reviewing the 2010 edition of the </a:t>
            </a:r>
            <a:r>
              <a:rPr lang="en-US" i="1" dirty="0" smtClean="0"/>
              <a:t>Dietary Guidelines</a:t>
            </a:r>
            <a:r>
              <a:rPr lang="en-US" dirty="0" smtClean="0"/>
              <a:t> to determine the topics for which new scientific evidence was likely to be available, and to review that evidence to inform the development of the 2015-2020 edition. </a:t>
            </a:r>
          </a:p>
          <a:p>
            <a:endParaRPr lang="en-US" dirty="0" smtClean="0"/>
          </a:p>
          <a:p>
            <a:r>
              <a:rPr lang="en-US" dirty="0" smtClean="0"/>
              <a:t>The 2015 Advisory Committee used four state-of-the-art approaches to review and analyze the available evidence: original systematic reviews; existing systematic reviews, meta-analyses, and reports by Federal agencies or leading scientific organizations; data analyses; and food pattern modeling analyses. Most of its conclusion statements on nutrition and health were informed by systematic reviews, which are a gold standard for informing clinical practice guidelines and public health policies worldwide. This multifaceted approach allowed the Advisory Committee to ask and answer scientific questions about the relationship of diet and health to systematically, objectively, and transparently synthesize research findings and to limit bias in its evaluation of the totality of the evidence for the topics it reviewed. This approach also allowed one or more methods to be used that were best suited to comprehensively answer each question. </a:t>
            </a:r>
          </a:p>
          <a:p>
            <a:endParaRPr lang="en-US" dirty="0" smtClean="0"/>
          </a:p>
          <a:p>
            <a:r>
              <a:rPr lang="en-US" dirty="0" smtClean="0"/>
              <a:t>The Advisory Committee’s work culminated in the </a:t>
            </a:r>
            <a:r>
              <a:rPr lang="en-US" i="1" dirty="0" smtClean="0"/>
              <a:t>Scientific Report of the 2015 Dietary Guidelines Advisory Committee</a:t>
            </a:r>
            <a:r>
              <a:rPr lang="en-US" dirty="0" smtClean="0"/>
              <a:t>, which was submitted to the Secretaries of HHS and of USDA and made available for public and agency comment in February 2015. For more information about the Advisory Committee and its review process and Advisory Report, visit DietaryGuidelines.gov. </a:t>
            </a:r>
          </a:p>
          <a:p>
            <a:endParaRPr lang="en-US" dirty="0" smtClean="0"/>
          </a:p>
          <a:p>
            <a:r>
              <a:rPr lang="en-US" dirty="0" smtClean="0"/>
              <a:t>In the second stage, HHS and USDA develop the policy document </a:t>
            </a:r>
            <a:r>
              <a:rPr lang="en-US" i="1" dirty="0" smtClean="0"/>
              <a:t>Dietary Guidelines</a:t>
            </a:r>
            <a:r>
              <a:rPr lang="en-US" dirty="0" smtClean="0"/>
              <a:t>, applying several process steps to promote scientific rigor. Similar to previous editions, this 8th edition builds upon the preceding edition, with the scientific justification for revisions informed by the Advisory Committee’s report and consideration of public and Federal agency comments. Comments on the Advisory Committee’s report are considered in the development of the policy document, placing emphasis on those with scientific justification while ensuring that the policy is based on the totality of the evidence and not on individual studies. After the Advisory Committee’s report is complete, Federal agencies provide comments regarding the applicability and rigor of the report for consideration in translating the science into policy. </a:t>
            </a:r>
          </a:p>
          <a:p>
            <a:endParaRPr lang="en-US" dirty="0" smtClean="0"/>
          </a:p>
          <a:p>
            <a:r>
              <a:rPr lang="en-US" dirty="0" smtClean="0"/>
              <a:t>Those who update the policy document are Federal experts with specialized knowledge in the evidence under consideration and its policy applications within the Federal Government. These policy writers include nutrition scientists, policy experts, and communications specialists. Consultation with other Federal experts occurs throughout the policy development process. A peer-review step also is completed, in which nonfederal experts independently conduct a confidential review of the draft policy document for clarity and technical accuracy of the translation of the evidence from the Advisory Report into policy language. In addition, extensive review and clearance of the policy document also occurs by Federal experts within the agencies of both Departments, such as the Centers for Disease Control and Prevention (CDC), the National Institutes of Health (NIH), the Food and Drug Administration (FDA), and the USDA Food Safety and Inspection Service (FSIS). The Federal clearance of the policy document culminates with review and approval by the Secretaries of HHS and of USDA.</a:t>
            </a:r>
          </a:p>
          <a:p>
            <a:endParaRPr lang="en-US" dirty="0" smtClean="0"/>
          </a:p>
          <a:p>
            <a:r>
              <a:rPr lang="en-US" dirty="0" smtClean="0"/>
              <a:t>The </a:t>
            </a:r>
            <a:r>
              <a:rPr lang="en-US" i="1" dirty="0" smtClean="0"/>
              <a:t>2015-2020 Dietary Guidelines</a:t>
            </a:r>
            <a:r>
              <a:rPr lang="en-US" dirty="0" smtClean="0"/>
              <a:t> is built around five Guidelines with supporting Key Recommendations that provide detail on the elements of healthy eating patterns. The Key Recommendations represent the preponderance of the most current scientific evidence. Emphasis is placed on topics with the strongest evidence or public health need.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third and final stage, the Federal Government implements the recommendations in the </a:t>
            </a:r>
            <a:r>
              <a:rPr lang="en-US" i="1" dirty="0" smtClean="0"/>
              <a:t>Dietary Guidelines</a:t>
            </a:r>
            <a:r>
              <a:rPr lang="en-US" dirty="0" smtClean="0"/>
              <a:t>. Federal programs apply the </a:t>
            </a:r>
            <a:r>
              <a:rPr lang="en-US" i="1" dirty="0" smtClean="0"/>
              <a:t>Dietary Guidelines</a:t>
            </a:r>
            <a:r>
              <a:rPr lang="en-US" dirty="0" smtClean="0"/>
              <a:t> to meet the needs of Americans and specific population groups through food, nutrition, and health policies and programs and in nutrition education materials for the public. Although the </a:t>
            </a:r>
            <a:r>
              <a:rPr lang="en-US" i="1" dirty="0" smtClean="0"/>
              <a:t>Dietary Guidelines</a:t>
            </a:r>
            <a:r>
              <a:rPr lang="en-US" dirty="0" smtClean="0"/>
              <a:t> provides the foundation for Federal nutrition and health initiatives, it is each Federal agency’s purview and responsibility to determine how best to implement the </a:t>
            </a:r>
            <a:r>
              <a:rPr lang="en-US" i="1" dirty="0" smtClean="0"/>
              <a:t>Dietary Guidelines</a:t>
            </a:r>
            <a:r>
              <a:rPr lang="en-US" dirty="0" smtClean="0"/>
              <a:t> to serve its specific audiences. One way USDA and other Federal agencies can implement the </a:t>
            </a:r>
            <a:r>
              <a:rPr lang="en-US" i="1" dirty="0" smtClean="0"/>
              <a:t>Dietary Guidelines</a:t>
            </a:r>
            <a:r>
              <a:rPr lang="en-US" dirty="0" smtClean="0"/>
              <a:t> is through </a:t>
            </a:r>
            <a:r>
              <a:rPr lang="en-US" dirty="0" err="1" smtClean="0"/>
              <a:t>MyPlate</a:t>
            </a:r>
            <a:r>
              <a:rPr lang="en-US" dirty="0" smtClean="0"/>
              <a:t>, which serves as a reminder to build healthy eating patterns by making healthy choices across the food groups. In addition to implementation by the Federal Government and as discussed in </a:t>
            </a:r>
            <a:r>
              <a:rPr lang="en-US" dirty="0" smtClean="0">
                <a:hlinkClick r:id="rId3"/>
              </a:rPr>
              <a:t>Chapter 3</a:t>
            </a:r>
            <a:r>
              <a:rPr lang="en-US" dirty="0" smtClean="0"/>
              <a:t>, ample opportunities exist for many other sectors of society to implement the </a:t>
            </a:r>
            <a:r>
              <a:rPr lang="en-US" i="1" dirty="0" smtClean="0"/>
              <a:t>Dietary Guidelines</a:t>
            </a:r>
            <a:r>
              <a:rPr lang="en-US" dirty="0" smtClean="0"/>
              <a:t> in the multiple settings they influence, from home to school to work to community.</a:t>
            </a:r>
          </a:p>
          <a:p>
            <a:endParaRPr lang="en-US" dirty="0"/>
          </a:p>
        </p:txBody>
      </p:sp>
      <p:sp>
        <p:nvSpPr>
          <p:cNvPr id="4" name="Slide Number Placeholder 3"/>
          <p:cNvSpPr>
            <a:spLocks noGrp="1"/>
          </p:cNvSpPr>
          <p:nvPr>
            <p:ph type="sldNum" sz="quarter" idx="10"/>
          </p:nvPr>
        </p:nvSpPr>
        <p:spPr/>
        <p:txBody>
          <a:bodyPr/>
          <a:lstStyle/>
          <a:p>
            <a:fld id="{45721E55-A49F-432A-8D4B-B400E0252A4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324388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Chapter</a:t>
            </a:r>
            <a:r>
              <a:rPr lang="en-US" baseline="0" dirty="0" smtClean="0"/>
              <a:t> 1 of the policy document describes the key elements of healthy eating patterns</a:t>
            </a:r>
            <a:endParaRPr lang="en-US" dirty="0" smtClean="0"/>
          </a:p>
          <a:p>
            <a:endParaRPr lang="en-US" dirty="0"/>
          </a:p>
        </p:txBody>
      </p:sp>
      <p:sp>
        <p:nvSpPr>
          <p:cNvPr id="4" name="Slide Number Placeholder 3"/>
          <p:cNvSpPr>
            <a:spLocks noGrp="1"/>
          </p:cNvSpPr>
          <p:nvPr>
            <p:ph type="sldNum" sz="quarter" idx="10"/>
          </p:nvPr>
        </p:nvSpPr>
        <p:spPr/>
        <p:txBody>
          <a:bodyPr/>
          <a:lstStyle/>
          <a:p>
            <a:fld id="{317BB4A5-35C3-4F8D-870D-7C46EE1E1805}" type="slidenum">
              <a:rPr lang="en-US" smtClean="0"/>
              <a:t>9</a:t>
            </a:fld>
            <a:endParaRPr lang="en-US"/>
          </a:p>
        </p:txBody>
      </p:sp>
    </p:spTree>
    <p:extLst>
      <p:ext uri="{BB962C8B-B14F-4D97-AF65-F5344CB8AC3E}">
        <p14:creationId xmlns:p14="http://schemas.microsoft.com/office/powerpoint/2010/main" val="287666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16422" y="4758225"/>
            <a:ext cx="2527578" cy="1182200"/>
          </a:xfrm>
        </p:spPr>
        <p:txBody>
          <a:bodyPr>
            <a:normAutofit/>
          </a:bodyPr>
          <a:lstStyle>
            <a:lvl1pPr marL="0" indent="0" algn="l">
              <a:buNone/>
              <a:defRPr sz="1800" b="1">
                <a:solidFill>
                  <a:schemeClr val="tx1"/>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7" name="Content Placeholder 16"/>
          <p:cNvSpPr>
            <a:spLocks noGrp="1"/>
          </p:cNvSpPr>
          <p:nvPr>
            <p:ph sz="quarter" idx="13"/>
          </p:nvPr>
        </p:nvSpPr>
        <p:spPr>
          <a:xfrm>
            <a:off x="6616700" y="5940425"/>
            <a:ext cx="2451100" cy="78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19" name="Content Placeholder 18"/>
          <p:cNvSpPr>
            <a:spLocks noGrp="1"/>
          </p:cNvSpPr>
          <p:nvPr>
            <p:ph sz="quarter" idx="14"/>
          </p:nvPr>
        </p:nvSpPr>
        <p:spPr>
          <a:xfrm>
            <a:off x="152400" y="381001"/>
            <a:ext cx="6400800" cy="609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21" name="Content Placeholder 20"/>
          <p:cNvSpPr>
            <a:spLocks noGrp="1"/>
          </p:cNvSpPr>
          <p:nvPr>
            <p:ph sz="quarter" idx="15"/>
          </p:nvPr>
        </p:nvSpPr>
        <p:spPr>
          <a:xfrm>
            <a:off x="6616700" y="381000"/>
            <a:ext cx="2451100" cy="1676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Content Placeholder 4"/>
          <p:cNvSpPr>
            <a:spLocks noGrp="1"/>
          </p:cNvSpPr>
          <p:nvPr>
            <p:ph sz="quarter" idx="16"/>
          </p:nvPr>
        </p:nvSpPr>
        <p:spPr>
          <a:xfrm>
            <a:off x="152400" y="6553200"/>
            <a:ext cx="6400800" cy="30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10" name="Content Placeholder 20"/>
          <p:cNvSpPr>
            <a:spLocks noGrp="1"/>
          </p:cNvSpPr>
          <p:nvPr>
            <p:ph sz="quarter" idx="17"/>
          </p:nvPr>
        </p:nvSpPr>
        <p:spPr>
          <a:xfrm>
            <a:off x="6616700" y="2143392"/>
            <a:ext cx="2451100" cy="2581008"/>
          </a:xfrm>
        </p:spPr>
        <p:txBody>
          <a:bodyPr/>
          <a:lstStyle>
            <a:lvl1pPr marL="0" indent="0">
              <a:lnSpc>
                <a:spcPct val="90000"/>
              </a:lnSpc>
              <a:buNone/>
              <a:defRPr sz="4200" b="1" i="0">
                <a:solidFill>
                  <a:srgbClr val="3057A5"/>
                </a:solidFill>
                <a:latin typeface="Arial Narrow Bold"/>
                <a:cs typeface="Arial Narrow Bold"/>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2036623754"/>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1"/>
          </p:nvPr>
        </p:nvSpPr>
        <p:spPr/>
        <p:txBody>
          <a:bodyPr/>
          <a:lstStyle/>
          <a:p>
            <a:fld id="{803D04F9-49FC-2546-A09B-D08192108AD5}" type="slidenum">
              <a:rPr lang="en-US" smtClean="0"/>
              <a:pPr/>
              <a:t>‹#›</a:t>
            </a:fld>
            <a:endParaRPr lang="en-US"/>
          </a:p>
        </p:txBody>
      </p:sp>
      <p:pic>
        <p:nvPicPr>
          <p:cNvPr id="9" name="Picture 8" descr="yellowlinetop.png"/>
          <p:cNvPicPr>
            <a:picLocks noChangeAspect="1"/>
          </p:cNvPicPr>
          <p:nvPr userDrawn="1"/>
        </p:nvPicPr>
        <p:blipFill rotWithShape="1">
          <a:blip r:embed="rId2">
            <a:extLst>
              <a:ext uri="{28A0092B-C50C-407E-A947-70E740481C1C}">
                <a14:useLocalDpi xmlns:a14="http://schemas.microsoft.com/office/drawing/2010/main" val="0"/>
              </a:ext>
            </a:extLst>
          </a:blip>
          <a:srcRect l="7870" t="44444" r="7702" b="43519"/>
          <a:stretch/>
        </p:blipFill>
        <p:spPr>
          <a:xfrm>
            <a:off x="269879" y="679449"/>
            <a:ext cx="8342583" cy="919098"/>
          </a:xfrm>
          <a:prstGeom prst="rect">
            <a:avLst/>
          </a:prstGeom>
        </p:spPr>
      </p:pic>
      <p:pic>
        <p:nvPicPr>
          <p:cNvPr id="512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4929691"/>
            <a:ext cx="2909888"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1"/>
          <p:cNvSpPr>
            <a:spLocks noGrp="1"/>
          </p:cNvSpPr>
          <p:nvPr>
            <p:ph type="body" sz="quarter" idx="12"/>
          </p:nvPr>
        </p:nvSpPr>
        <p:spPr>
          <a:xfrm>
            <a:off x="504825" y="1733550"/>
            <a:ext cx="8107363" cy="4138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fld id="{17B7753C-E088-494C-966B-2A159D127C7A}" type="datetimeFigureOut">
              <a:rPr lang="en-US" smtClean="0"/>
              <a:t>6/16/16</a:t>
            </a:fld>
            <a:endParaRPr lang="en-US"/>
          </a:p>
        </p:txBody>
      </p:sp>
      <p:sp>
        <p:nvSpPr>
          <p:cNvPr id="13" name="Footer Placeholder 4"/>
          <p:cNvSpPr txBox="1">
            <a:spLocks/>
          </p:cNvSpPr>
          <p:nvPr userDrawn="1"/>
        </p:nvSpPr>
        <p:spPr>
          <a:xfrm>
            <a:off x="457200" y="6629400"/>
            <a:ext cx="8229600" cy="18861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Information adapted from the 2015-2020 Dietary Guidelines for Americans.</a:t>
            </a:r>
            <a:r>
              <a:rPr lang="en-US" baseline="0" dirty="0" smtClean="0"/>
              <a:t> A</a:t>
            </a:r>
            <a:r>
              <a:rPr lang="en-US" dirty="0" smtClean="0"/>
              <a:t>vailable at DietaryGuidelines.gov.</a:t>
            </a:r>
            <a:endParaRPr lang="en-US" dirty="0"/>
          </a:p>
        </p:txBody>
      </p:sp>
      <p:pic>
        <p:nvPicPr>
          <p:cNvPr id="14" name="Picture 13"/>
          <p:cNvPicPr>
            <a:picLocks noChangeAspect="1"/>
          </p:cNvPicPr>
          <p:nvPr userDrawn="1"/>
        </p:nvPicPr>
        <p:blipFill>
          <a:blip r:embed="rId4"/>
          <a:stretch>
            <a:fillRect/>
          </a:stretch>
        </p:blipFill>
        <p:spPr>
          <a:xfrm>
            <a:off x="504824" y="6530974"/>
            <a:ext cx="8181975" cy="47755"/>
          </a:xfrm>
          <a:prstGeom prst="rect">
            <a:avLst/>
          </a:prstGeom>
        </p:spPr>
      </p:pic>
    </p:spTree>
    <p:extLst>
      <p:ext uri="{BB962C8B-B14F-4D97-AF65-F5344CB8AC3E}">
        <p14:creationId xmlns:p14="http://schemas.microsoft.com/office/powerpoint/2010/main" val="3124601732"/>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Chalkboard background. "/>
          <p:cNvPicPr>
            <a:picLocks noChangeAspect="1"/>
          </p:cNvPicPr>
          <p:nvPr userDrawn="1"/>
        </p:nvPicPr>
        <p:blipFill rotWithShape="1">
          <a:blip r:embed="rId2">
            <a:extLst>
              <a:ext uri="{28A0092B-C50C-407E-A947-70E740481C1C}">
                <a14:useLocalDpi xmlns:a14="http://schemas.microsoft.com/office/drawing/2010/main" val="0"/>
              </a:ext>
            </a:extLst>
          </a:blip>
          <a:srcRect b="4158"/>
          <a:stretch/>
        </p:blipFill>
        <p:spPr>
          <a:xfrm>
            <a:off x="0" y="0"/>
            <a:ext cx="9144000" cy="6126163"/>
          </a:xfrm>
          <a:prstGeom prst="rect">
            <a:avLst/>
          </a:prstGeom>
        </p:spPr>
      </p:pic>
      <p:sp>
        <p:nvSpPr>
          <p:cNvPr id="2" name="Title 1"/>
          <p:cNvSpPr>
            <a:spLocks noGrp="1"/>
          </p:cNvSpPr>
          <p:nvPr>
            <p:ph type="title" hasCustomPrompt="1"/>
          </p:nvPr>
        </p:nvSpPr>
        <p:spPr>
          <a:xfrm>
            <a:off x="1066799" y="3581400"/>
            <a:ext cx="7658847" cy="2268519"/>
          </a:xfrm>
        </p:spPr>
        <p:txBody>
          <a:bodyPr anchor="t"/>
          <a:lstStyle>
            <a:lvl1pPr algn="l">
              <a:defRPr sz="4000" b="1" cap="none">
                <a:solidFill>
                  <a:schemeClr val="bg1"/>
                </a:solidFill>
              </a:defRPr>
            </a:lvl1pPr>
          </a:lstStyle>
          <a:p>
            <a:r>
              <a:rPr lang="en-US" dirty="0" smtClean="0"/>
              <a:t>CLICK TO EDIT MASTER TITLE STYLE</a:t>
            </a:r>
            <a:endParaRPr lang="en-US" dirty="0"/>
          </a:p>
        </p:txBody>
      </p:sp>
      <p:pic>
        <p:nvPicPr>
          <p:cNvPr id="8" name="Picture 7" descr="Decorative Bullet in the shape of a Small Piece of a Puzzle. "/>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3607" b="25723" l="71747" r="80531"/>
                    </a14:imgEffect>
                  </a14:imgLayer>
                </a14:imgProps>
              </a:ext>
              <a:ext uri="{28A0092B-C50C-407E-A947-70E740481C1C}">
                <a14:useLocalDpi xmlns:a14="http://schemas.microsoft.com/office/drawing/2010/main" val="0"/>
              </a:ext>
            </a:extLst>
          </a:blip>
          <a:srcRect l="74625" t="12092" r="18371" b="77609"/>
          <a:stretch/>
        </p:blipFill>
        <p:spPr bwMode="auto">
          <a:xfrm>
            <a:off x="318348" y="3500456"/>
            <a:ext cx="861160" cy="79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7872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woodbkgrnd.jpg"/>
          <p:cNvPicPr>
            <a:picLocks noChangeAspect="1"/>
          </p:cNvPicPr>
          <p:nvPr userDrawn="1"/>
        </p:nvPicPr>
        <p:blipFill rotWithShape="1">
          <a:blip r:embed="rId2">
            <a:extLst>
              <a:ext uri="{28A0092B-C50C-407E-A947-70E740481C1C}">
                <a14:useLocalDpi xmlns:a14="http://schemas.microsoft.com/office/drawing/2010/main" val="0"/>
              </a:ext>
            </a:extLst>
          </a:blip>
          <a:srcRect l="2508" t="9824" r="4453" b="10608"/>
          <a:stretch/>
        </p:blipFill>
        <p:spPr>
          <a:xfrm>
            <a:off x="0" y="0"/>
            <a:ext cx="9144000" cy="6051176"/>
          </a:xfrm>
          <a:prstGeom prst="rect">
            <a:avLst/>
          </a:prstGeom>
        </p:spPr>
      </p:pic>
      <p:sp>
        <p:nvSpPr>
          <p:cNvPr id="2" name="Title 1"/>
          <p:cNvSpPr>
            <a:spLocks noGrp="1"/>
          </p:cNvSpPr>
          <p:nvPr>
            <p:ph type="title" hasCustomPrompt="1"/>
          </p:nvPr>
        </p:nvSpPr>
        <p:spPr>
          <a:xfrm>
            <a:off x="722313" y="4406900"/>
            <a:ext cx="8003334" cy="1362075"/>
          </a:xfrm>
        </p:spPr>
        <p:txBody>
          <a:bodyPr anchor="t"/>
          <a:lstStyle>
            <a:lvl1pPr algn="l">
              <a:defRPr sz="4000" b="1"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rgbClr val="F6CC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17B7753C-E088-494C-966B-2A159D127C7A}" type="datetimeFigureOut">
              <a:rPr lang="en-US" smtClean="0"/>
              <a:t>6/16/16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03D04F9-49FC-2546-A09B-D08192108AD5}" type="slidenum">
              <a:rPr lang="en-US" smtClean="0"/>
              <a:t>‹#›</a:t>
            </a:fld>
            <a:endParaRPr lang="en-US"/>
          </a:p>
        </p:txBody>
      </p:sp>
    </p:spTree>
    <p:extLst>
      <p:ext uri="{BB962C8B-B14F-4D97-AF65-F5344CB8AC3E}">
        <p14:creationId xmlns:p14="http://schemas.microsoft.com/office/powerpoint/2010/main" val="3085477897"/>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18795"/>
          <a:stretch/>
        </p:blipFill>
        <p:spPr>
          <a:xfrm>
            <a:off x="0" y="0"/>
            <a:ext cx="9144000" cy="6051176"/>
          </a:xfrm>
          <a:prstGeom prst="rect">
            <a:avLst/>
          </a:prstGeom>
        </p:spPr>
      </p:pic>
      <p:sp>
        <p:nvSpPr>
          <p:cNvPr id="2" name="Title 1"/>
          <p:cNvSpPr>
            <a:spLocks noGrp="1"/>
          </p:cNvSpPr>
          <p:nvPr>
            <p:ph type="title" hasCustomPrompt="1"/>
          </p:nvPr>
        </p:nvSpPr>
        <p:spPr>
          <a:xfrm>
            <a:off x="722313" y="4406900"/>
            <a:ext cx="8003334" cy="1362075"/>
          </a:xfrm>
        </p:spPr>
        <p:txBody>
          <a:bodyPr anchor="t"/>
          <a:lstStyle>
            <a:lvl1pPr algn="l">
              <a:defRPr sz="4000" b="1"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rgbClr val="F6CC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17B7753C-E088-494C-966B-2A159D127C7A}" type="datetimeFigureOut">
              <a:rPr lang="en-US" smtClean="0"/>
              <a:t>6/16/16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03D04F9-49FC-2546-A09B-D08192108AD5}" type="slidenum">
              <a:rPr lang="en-US" smtClean="0"/>
              <a:t>‹#›</a:t>
            </a:fld>
            <a:endParaRPr lang="en-US"/>
          </a:p>
        </p:txBody>
      </p:sp>
    </p:spTree>
    <p:extLst>
      <p:ext uri="{BB962C8B-B14F-4D97-AF65-F5344CB8AC3E}">
        <p14:creationId xmlns:p14="http://schemas.microsoft.com/office/powerpoint/2010/main" val="6056610"/>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B7753C-E088-494C-966B-2A159D127C7A}" type="datetimeFigureOut">
              <a:rPr lang="en-US" smtClean="0"/>
              <a:t>6/16/16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03D04F9-49FC-2546-A09B-D08192108AD5}" type="slidenum">
              <a:rPr lang="en-US" smtClean="0"/>
              <a:t>‹#›</a:t>
            </a:fld>
            <a:endParaRPr lang="en-US"/>
          </a:p>
        </p:txBody>
      </p:sp>
    </p:spTree>
    <p:extLst>
      <p:ext uri="{BB962C8B-B14F-4D97-AF65-F5344CB8AC3E}">
        <p14:creationId xmlns:p14="http://schemas.microsoft.com/office/powerpoint/2010/main" val="231763638"/>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Graph_and_Data_Sour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6400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086600" y="1600200"/>
            <a:ext cx="1664208" cy="4525963"/>
          </a:xfrm>
        </p:spPr>
        <p:txBody>
          <a:bodyPr>
            <a:normAutofit/>
          </a:bodyPr>
          <a:lstStyle>
            <a:lvl1pPr marL="0" indent="0">
              <a:buNone/>
              <a:defRPr sz="1000">
                <a:latin typeface="Arial Narrow" panose="020B0606020202030204" pitchFamily="34" charset="0"/>
                <a:cs typeface="Arial" panose="020B0604020202020204" pitchFamily="34" charset="0"/>
              </a:defRPr>
            </a:lvl1pPr>
            <a:lvl2pPr marL="457200" indent="0">
              <a:buNone/>
              <a:defRPr sz="1000">
                <a:latin typeface="Arial Narrow" panose="020B0606020202030204" pitchFamily="34" charset="0"/>
                <a:cs typeface="Arial" panose="020B0604020202020204" pitchFamily="34" charset="0"/>
              </a:defRPr>
            </a:lvl2pPr>
            <a:lvl3pPr marL="914400" indent="0">
              <a:buNone/>
              <a:defRPr sz="1000">
                <a:latin typeface="Arial Narrow" panose="020B0606020202030204" pitchFamily="34" charset="0"/>
                <a:cs typeface="Arial" panose="020B0604020202020204" pitchFamily="34" charset="0"/>
              </a:defRPr>
            </a:lvl3pPr>
            <a:lvl4pPr marL="1371600" indent="0">
              <a:buNone/>
              <a:defRPr sz="1000">
                <a:latin typeface="Arial Narrow" panose="020B0606020202030204" pitchFamily="34" charset="0"/>
                <a:cs typeface="Arial" panose="020B0604020202020204" pitchFamily="34" charset="0"/>
              </a:defRPr>
            </a:lvl4pPr>
            <a:lvl5pPr marL="1828800" indent="0">
              <a:buNone/>
              <a:defRPr sz="1000">
                <a:latin typeface="Arial Narrow" panose="020B060602020203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Second level</a:t>
            </a:r>
          </a:p>
          <a:p>
            <a:pPr lvl="1"/>
            <a:r>
              <a:rPr lang="en-US" dirty="0" smtClean="0"/>
              <a:t>Third level</a:t>
            </a:r>
          </a:p>
          <a:p>
            <a:pPr lvl="2"/>
            <a:r>
              <a:rPr lang="en-US" dirty="0" smtClean="0"/>
              <a:t>Fourth level</a:t>
            </a:r>
          </a:p>
          <a:p>
            <a:pPr lvl="3"/>
            <a:r>
              <a:rPr lang="en-US" dirty="0" smtClean="0"/>
              <a:t>Fifth level</a:t>
            </a:r>
            <a:endParaRPr lang="en-US" dirty="0"/>
          </a:p>
        </p:txBody>
      </p:sp>
    </p:spTree>
    <p:extLst>
      <p:ext uri="{BB962C8B-B14F-4D97-AF65-F5344CB8AC3E}">
        <p14:creationId xmlns:p14="http://schemas.microsoft.com/office/powerpoint/2010/main" val="2439798122"/>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B7753C-E088-494C-966B-2A159D127C7A}" type="datetimeFigureOut">
              <a:rPr lang="en-US" smtClean="0"/>
              <a:t>6/16/16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803D04F9-49FC-2546-A09B-D08192108AD5}" type="slidenum">
              <a:rPr lang="en-US" smtClean="0"/>
              <a:t>‹#›</a:t>
            </a:fld>
            <a:endParaRPr lang="en-US"/>
          </a:p>
        </p:txBody>
      </p:sp>
    </p:spTree>
    <p:extLst>
      <p:ext uri="{BB962C8B-B14F-4D97-AF65-F5344CB8AC3E}">
        <p14:creationId xmlns:p14="http://schemas.microsoft.com/office/powerpoint/2010/main" val="3196296511"/>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6" name="Picture 5" descr="plate.jpg"/>
          <p:cNvPicPr>
            <a:picLocks noChangeAspect="1"/>
          </p:cNvPicPr>
          <p:nvPr userDrawn="1"/>
        </p:nvPicPr>
        <p:blipFill rotWithShape="1">
          <a:blip r:embed="rId2">
            <a:alphaModFix amt="36000"/>
            <a:extLst>
              <a:ext uri="{28A0092B-C50C-407E-A947-70E740481C1C}">
                <a14:useLocalDpi xmlns:a14="http://schemas.microsoft.com/office/drawing/2010/main" val="0"/>
              </a:ext>
            </a:extLst>
          </a:blip>
          <a:srcRect l="12244" t="4523" r="16515" b="15422"/>
          <a:stretch/>
        </p:blipFill>
        <p:spPr>
          <a:xfrm>
            <a:off x="0" y="0"/>
            <a:ext cx="9144000" cy="6858002"/>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B7753C-E088-494C-966B-2A159D127C7A}" type="datetimeFigureOut">
              <a:rPr lang="en-US" smtClean="0"/>
              <a:t>6/16/16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03D04F9-49FC-2546-A09B-D08192108AD5}" type="slidenum">
              <a:rPr lang="en-US" smtClean="0"/>
              <a:t>‹#›</a:t>
            </a:fld>
            <a:endParaRPr lang="en-US"/>
          </a:p>
        </p:txBody>
      </p:sp>
      <p:pic>
        <p:nvPicPr>
          <p:cNvPr id="8" name="Picture 7" descr="yellowlinetop.png"/>
          <p:cNvPicPr>
            <a:picLocks noChangeAspect="1"/>
          </p:cNvPicPr>
          <p:nvPr userDrawn="1"/>
        </p:nvPicPr>
        <p:blipFill rotWithShape="1">
          <a:blip r:embed="rId3">
            <a:extLst>
              <a:ext uri="{28A0092B-C50C-407E-A947-70E740481C1C}">
                <a14:useLocalDpi xmlns:a14="http://schemas.microsoft.com/office/drawing/2010/main" val="0"/>
              </a:ext>
            </a:extLst>
          </a:blip>
          <a:srcRect l="7870" t="44444" r="7702" b="43519"/>
          <a:stretch/>
        </p:blipFill>
        <p:spPr>
          <a:xfrm>
            <a:off x="269879" y="679449"/>
            <a:ext cx="8342583" cy="919098"/>
          </a:xfrm>
          <a:prstGeom prst="rect">
            <a:avLst/>
          </a:prstGeom>
        </p:spPr>
      </p:pic>
      <p:pic>
        <p:nvPicPr>
          <p:cNvPr id="9" name="Picture 8"/>
          <p:cNvPicPr>
            <a:picLocks noChangeAspect="1"/>
          </p:cNvPicPr>
          <p:nvPr userDrawn="1"/>
        </p:nvPicPr>
        <p:blipFill>
          <a:blip r:embed="rId4"/>
          <a:stretch>
            <a:fillRect/>
          </a:stretch>
        </p:blipFill>
        <p:spPr>
          <a:xfrm>
            <a:off x="504825" y="6530975"/>
            <a:ext cx="6527800" cy="38100"/>
          </a:xfrm>
          <a:prstGeom prst="rect">
            <a:avLst/>
          </a:prstGeom>
        </p:spPr>
      </p:pic>
      <p:sp>
        <p:nvSpPr>
          <p:cNvPr id="13" name="Footer Placeholder 4"/>
          <p:cNvSpPr txBox="1">
            <a:spLocks/>
          </p:cNvSpPr>
          <p:nvPr userDrawn="1"/>
        </p:nvSpPr>
        <p:spPr>
          <a:xfrm>
            <a:off x="457200" y="6629400"/>
            <a:ext cx="8229600" cy="18861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Information adapted from the 2015-2020 Dietary Guidelines for Americans.</a:t>
            </a:r>
            <a:r>
              <a:rPr lang="en-US" baseline="0" dirty="0" smtClean="0"/>
              <a:t> A</a:t>
            </a:r>
            <a:r>
              <a:rPr lang="en-US" dirty="0" smtClean="0"/>
              <a:t>vailable at DietaryGuidelines.gov.</a:t>
            </a:r>
            <a:endParaRPr lang="en-US" dirty="0"/>
          </a:p>
        </p:txBody>
      </p:sp>
      <p:pic>
        <p:nvPicPr>
          <p:cNvPr id="14" name="Picture 13"/>
          <p:cNvPicPr>
            <a:picLocks noChangeAspect="1"/>
          </p:cNvPicPr>
          <p:nvPr userDrawn="1"/>
        </p:nvPicPr>
        <p:blipFill>
          <a:blip r:embed="rId4"/>
          <a:stretch>
            <a:fillRect/>
          </a:stretch>
        </p:blipFill>
        <p:spPr>
          <a:xfrm>
            <a:off x="504824" y="6530974"/>
            <a:ext cx="8181975" cy="47755"/>
          </a:xfrm>
          <a:prstGeom prst="rect">
            <a:avLst/>
          </a:prstGeom>
        </p:spPr>
      </p:pic>
    </p:spTree>
    <p:extLst>
      <p:ext uri="{BB962C8B-B14F-4D97-AF65-F5344CB8AC3E}">
        <p14:creationId xmlns:p14="http://schemas.microsoft.com/office/powerpoint/2010/main" val="4226517251"/>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B7753C-E088-494C-966B-2A159D127C7A}" type="datetimeFigureOut">
              <a:rPr lang="en-US" smtClean="0"/>
              <a:t>6/16/16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803D04F9-49FC-2546-A09B-D08192108AD5}" type="slidenum">
              <a:rPr lang="en-US" smtClean="0"/>
              <a:t>‹#›</a:t>
            </a:fld>
            <a:endParaRPr lang="en-US"/>
          </a:p>
        </p:txBody>
      </p:sp>
    </p:spTree>
    <p:extLst>
      <p:ext uri="{BB962C8B-B14F-4D97-AF65-F5344CB8AC3E}">
        <p14:creationId xmlns:p14="http://schemas.microsoft.com/office/powerpoint/2010/main" val="2776402680"/>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B7753C-E088-494C-966B-2A159D127C7A}" type="datetimeFigureOut">
              <a:rPr lang="en-US" smtClean="0"/>
              <a:t>6/16/16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03D04F9-49FC-2546-A09B-D08192108AD5}" type="slidenum">
              <a:rPr lang="en-US" smtClean="0"/>
              <a:t>‹#›</a:t>
            </a:fld>
            <a:endParaRPr lang="en-US"/>
          </a:p>
        </p:txBody>
      </p:sp>
    </p:spTree>
    <p:extLst>
      <p:ext uri="{BB962C8B-B14F-4D97-AF65-F5344CB8AC3E}">
        <p14:creationId xmlns:p14="http://schemas.microsoft.com/office/powerpoint/2010/main" val="89231869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4825" y="290513"/>
            <a:ext cx="8181975"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B7753C-E088-494C-966B-2A159D127C7A}" type="datetimeFigureOut">
              <a:rPr lang="en-US" smtClean="0"/>
              <a:t>6/16/16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03D04F9-49FC-2546-A09B-D08192108AD5}" type="slidenum">
              <a:rPr lang="en-US" smtClean="0"/>
              <a:t>‹#›</a:t>
            </a:fld>
            <a:endParaRPr lang="en-US"/>
          </a:p>
        </p:txBody>
      </p:sp>
    </p:spTree>
    <p:extLst>
      <p:ext uri="{BB962C8B-B14F-4D97-AF65-F5344CB8AC3E}">
        <p14:creationId xmlns:p14="http://schemas.microsoft.com/office/powerpoint/2010/main" val="2108835468"/>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B7753C-E088-494C-966B-2A159D127C7A}" type="datetimeFigureOut">
              <a:rPr lang="en-US" smtClean="0"/>
              <a:t>6/16/16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03D04F9-49FC-2546-A09B-D08192108AD5}" type="slidenum">
              <a:rPr lang="en-US" smtClean="0"/>
              <a:t>‹#›</a:t>
            </a:fld>
            <a:endParaRPr lang="en-US"/>
          </a:p>
        </p:txBody>
      </p:sp>
    </p:spTree>
    <p:extLst>
      <p:ext uri="{BB962C8B-B14F-4D97-AF65-F5344CB8AC3E}">
        <p14:creationId xmlns:p14="http://schemas.microsoft.com/office/powerpoint/2010/main" val="602751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B7753C-E088-494C-966B-2A159D127C7A}" type="datetimeFigureOut">
              <a:rPr lang="en-US" smtClean="0"/>
              <a:t>6/16/16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03D04F9-49FC-2546-A09B-D08192108AD5}" type="slidenum">
              <a:rPr lang="en-US" smtClean="0"/>
              <a:t>‹#›</a:t>
            </a:fld>
            <a:endParaRPr lang="en-US"/>
          </a:p>
        </p:txBody>
      </p:sp>
    </p:spTree>
    <p:extLst>
      <p:ext uri="{BB962C8B-B14F-4D97-AF65-F5344CB8AC3E}">
        <p14:creationId xmlns:p14="http://schemas.microsoft.com/office/powerpoint/2010/main" val="3310802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B7753C-E088-494C-966B-2A159D127C7A}" type="datetimeFigureOut">
              <a:rPr lang="en-US" smtClean="0"/>
              <a:t>6/16/16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03D04F9-49FC-2546-A09B-D08192108AD5}" type="slidenum">
              <a:rPr lang="en-US" smtClean="0"/>
              <a:t>‹#›</a:t>
            </a:fld>
            <a:endParaRPr lang="en-US"/>
          </a:p>
        </p:txBody>
      </p:sp>
    </p:spTree>
    <p:extLst>
      <p:ext uri="{BB962C8B-B14F-4D97-AF65-F5344CB8AC3E}">
        <p14:creationId xmlns:p14="http://schemas.microsoft.com/office/powerpoint/2010/main" val="2929712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7_Back_Cover">
    <p:spTree>
      <p:nvGrpSpPr>
        <p:cNvPr id="1" name=""/>
        <p:cNvGrpSpPr/>
        <p:nvPr/>
      </p:nvGrpSpPr>
      <p:grpSpPr>
        <a:xfrm>
          <a:off x="0" y="0"/>
          <a:ext cx="0" cy="0"/>
          <a:chOff x="0" y="0"/>
          <a:chExt cx="0" cy="0"/>
        </a:xfrm>
      </p:grpSpPr>
      <p:pic>
        <p:nvPicPr>
          <p:cNvPr id="5" name="Picture 4" descr="Decorative chalk background. "/>
          <p:cNvPicPr>
            <a:picLocks noChangeAspect="1"/>
          </p:cNvPicPr>
          <p:nvPr userDrawn="1"/>
        </p:nvPicPr>
        <p:blipFill rotWithShape="1">
          <a:blip r:embed="rId2" cstate="print">
            <a:extLst>
              <a:ext uri="{28A0092B-C50C-407E-A947-70E740481C1C}">
                <a14:useLocalDpi xmlns:a14="http://schemas.microsoft.com/office/drawing/2010/main" val="0"/>
              </a:ext>
            </a:extLst>
          </a:blip>
          <a:srcRect l="6383" r="8511" b="67021"/>
          <a:stretch/>
        </p:blipFill>
        <p:spPr>
          <a:xfrm>
            <a:off x="0" y="4800600"/>
            <a:ext cx="9144000" cy="1962142"/>
          </a:xfrm>
          <a:prstGeom prst="rect">
            <a:avLst/>
          </a:prstGeom>
        </p:spPr>
      </p:pic>
      <p:sp>
        <p:nvSpPr>
          <p:cNvPr id="7" name="Content Placeholder 6"/>
          <p:cNvSpPr>
            <a:spLocks noGrp="1"/>
          </p:cNvSpPr>
          <p:nvPr>
            <p:ph sz="quarter" idx="10"/>
          </p:nvPr>
        </p:nvSpPr>
        <p:spPr>
          <a:xfrm>
            <a:off x="152400" y="152400"/>
            <a:ext cx="8839200" cy="1828800"/>
          </a:xfrm>
        </p:spPr>
        <p:txBody>
          <a:bodyPr anchor="ctr"/>
          <a:lstStyle>
            <a:lvl1pPr algn="ctr">
              <a:defRPr/>
            </a:lvl1pPr>
            <a:lvl2pPr algn="ctr">
              <a:defRPr/>
            </a:lvl2pPr>
            <a:lvl3pPr algn="ctr">
              <a:defRPr/>
            </a:lvl3pPr>
            <a:lvl4pPr algn="ctr">
              <a:defRPr/>
            </a:lvl4pPr>
            <a:lvl5pPr algn="ct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0"/>
          <p:cNvSpPr>
            <a:spLocks noGrp="1"/>
          </p:cNvSpPr>
          <p:nvPr>
            <p:ph sz="quarter" idx="12"/>
          </p:nvPr>
        </p:nvSpPr>
        <p:spPr>
          <a:xfrm>
            <a:off x="152400" y="4876800"/>
            <a:ext cx="8839200" cy="1752600"/>
          </a:xfrm>
        </p:spPr>
        <p:txBody>
          <a:bodyPr anchor="ctr"/>
          <a:lstStyle>
            <a:lvl1pPr algn="ctr">
              <a:defRPr/>
            </a:lvl1pPr>
            <a:lvl2pPr algn="ctr">
              <a:defRPr/>
            </a:lvl2pPr>
            <a:lvl3pPr algn="ctr">
              <a:defRPr/>
            </a:lvl3pPr>
            <a:lvl4pPr algn="ctr">
              <a:defRPr/>
            </a:lvl4pPr>
            <a:lvl5pPr algn="ct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12" name="Title 11"/>
          <p:cNvSpPr>
            <a:spLocks noGrp="1"/>
          </p:cNvSpPr>
          <p:nvPr>
            <p:ph type="title"/>
          </p:nvPr>
        </p:nvSpPr>
        <p:spPr>
          <a:xfrm>
            <a:off x="152400" y="2065874"/>
            <a:ext cx="8839200" cy="2658526"/>
          </a:xfrm>
        </p:spPr>
        <p:txBody>
          <a:bodyPr/>
          <a:lstStyle/>
          <a:p>
            <a:r>
              <a:rPr lang="en-US" smtClean="0"/>
              <a:t>Click to edit Master title style</a:t>
            </a:r>
            <a:endParaRPr lang="en-CA"/>
          </a:p>
        </p:txBody>
      </p:sp>
    </p:spTree>
    <p:extLst>
      <p:ext uri="{BB962C8B-B14F-4D97-AF65-F5344CB8AC3E}">
        <p14:creationId xmlns:p14="http://schemas.microsoft.com/office/powerpoint/2010/main" val="2246036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5" name="Picture 4" descr="Image of a fork and knife."/>
          <p:cNvPicPr>
            <a:picLocks noChangeAspect="1"/>
          </p:cNvPicPr>
          <p:nvPr userDrawn="1"/>
        </p:nvPicPr>
        <p:blipFill rotWithShape="1">
          <a:blip r:embed="rId2">
            <a:alphaModFix amt="36000"/>
            <a:extLst>
              <a:ext uri="{28A0092B-C50C-407E-A947-70E740481C1C}">
                <a14:useLocalDpi xmlns:a14="http://schemas.microsoft.com/office/drawing/2010/main" val="0"/>
              </a:ext>
            </a:extLst>
          </a:blip>
          <a:srcRect l="16594" t="8260" r="18460" b="18761"/>
          <a:stretch/>
        </p:blipFill>
        <p:spPr>
          <a:xfrm>
            <a:off x="-1" y="1"/>
            <a:ext cx="9144001"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B7753C-E088-494C-966B-2A159D127C7A}" type="datetimeFigureOut">
              <a:rPr lang="en-US" smtClean="0"/>
              <a:t>6/16/16</a:t>
            </a:fld>
            <a:endParaRPr lang="en-US"/>
          </a:p>
        </p:txBody>
      </p:sp>
      <p:sp>
        <p:nvSpPr>
          <p:cNvPr id="4" name="Slide Number Placeholder 3"/>
          <p:cNvSpPr>
            <a:spLocks noGrp="1"/>
          </p:cNvSpPr>
          <p:nvPr>
            <p:ph type="sldNum" sz="quarter" idx="11"/>
          </p:nvPr>
        </p:nvSpPr>
        <p:spPr/>
        <p:txBody>
          <a:bodyPr/>
          <a:lstStyle/>
          <a:p>
            <a:fld id="{803D04F9-49FC-2546-A09B-D08192108AD5}" type="slidenum">
              <a:rPr lang="en-US" smtClean="0"/>
              <a:pPr/>
              <a:t>‹#›</a:t>
            </a:fld>
            <a:endParaRPr lang="en-US"/>
          </a:p>
        </p:txBody>
      </p:sp>
      <p:pic>
        <p:nvPicPr>
          <p:cNvPr id="9" name="Picture 8" descr="yellowlinetop.png"/>
          <p:cNvPicPr>
            <a:picLocks noChangeAspect="1"/>
          </p:cNvPicPr>
          <p:nvPr userDrawn="1"/>
        </p:nvPicPr>
        <p:blipFill rotWithShape="1">
          <a:blip r:embed="rId3">
            <a:extLst>
              <a:ext uri="{28A0092B-C50C-407E-A947-70E740481C1C}">
                <a14:useLocalDpi xmlns:a14="http://schemas.microsoft.com/office/drawing/2010/main" val="0"/>
              </a:ext>
            </a:extLst>
          </a:blip>
          <a:srcRect l="7870" t="44444" r="7702" b="43519"/>
          <a:stretch/>
        </p:blipFill>
        <p:spPr>
          <a:xfrm>
            <a:off x="269879" y="679449"/>
            <a:ext cx="8342583" cy="919098"/>
          </a:xfrm>
          <a:prstGeom prst="rect">
            <a:avLst/>
          </a:prstGeom>
        </p:spPr>
      </p:pic>
      <p:sp>
        <p:nvSpPr>
          <p:cNvPr id="12" name="Text Placeholder 11"/>
          <p:cNvSpPr>
            <a:spLocks noGrp="1"/>
          </p:cNvSpPr>
          <p:nvPr>
            <p:ph type="body" sz="quarter" idx="12"/>
          </p:nvPr>
        </p:nvSpPr>
        <p:spPr>
          <a:xfrm>
            <a:off x="791882" y="1643904"/>
            <a:ext cx="7835247" cy="41386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txBox="1">
            <a:spLocks/>
          </p:cNvSpPr>
          <p:nvPr userDrawn="1"/>
        </p:nvSpPr>
        <p:spPr>
          <a:xfrm>
            <a:off x="457200" y="6629400"/>
            <a:ext cx="8229600" cy="18861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Information adapted from the 2015-2020 Dietary Guidelines for Americans.</a:t>
            </a:r>
            <a:r>
              <a:rPr lang="en-US" baseline="0" dirty="0" smtClean="0"/>
              <a:t> A</a:t>
            </a:r>
            <a:r>
              <a:rPr lang="en-US" dirty="0" smtClean="0"/>
              <a:t>vailable at DietaryGuidelines.gov.</a:t>
            </a:r>
            <a:endParaRPr lang="en-US" dirty="0"/>
          </a:p>
        </p:txBody>
      </p:sp>
      <p:pic>
        <p:nvPicPr>
          <p:cNvPr id="14" name="Picture 13"/>
          <p:cNvPicPr>
            <a:picLocks noChangeAspect="1"/>
          </p:cNvPicPr>
          <p:nvPr userDrawn="1"/>
        </p:nvPicPr>
        <p:blipFill>
          <a:blip r:embed="rId4"/>
          <a:stretch>
            <a:fillRect/>
          </a:stretch>
        </p:blipFill>
        <p:spPr>
          <a:xfrm>
            <a:off x="504824" y="6530974"/>
            <a:ext cx="8181975" cy="47755"/>
          </a:xfrm>
          <a:prstGeom prst="rect">
            <a:avLst/>
          </a:prstGeom>
        </p:spPr>
      </p:pic>
    </p:spTree>
    <p:extLst>
      <p:ext uri="{BB962C8B-B14F-4D97-AF65-F5344CB8AC3E}">
        <p14:creationId xmlns:p14="http://schemas.microsoft.com/office/powerpoint/2010/main" val="3942403907"/>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Fork_and_Knife_2_Content">
    <p:spTree>
      <p:nvGrpSpPr>
        <p:cNvPr id="1" name=""/>
        <p:cNvGrpSpPr/>
        <p:nvPr/>
      </p:nvGrpSpPr>
      <p:grpSpPr>
        <a:xfrm>
          <a:off x="0" y="0"/>
          <a:ext cx="0" cy="0"/>
          <a:chOff x="0" y="0"/>
          <a:chExt cx="0" cy="0"/>
        </a:xfrm>
      </p:grpSpPr>
      <p:pic>
        <p:nvPicPr>
          <p:cNvPr id="5" name="Picture 4" descr="Image of a fork and knife."/>
          <p:cNvPicPr>
            <a:picLocks noChangeAspect="1"/>
          </p:cNvPicPr>
          <p:nvPr userDrawn="1"/>
        </p:nvPicPr>
        <p:blipFill rotWithShape="1">
          <a:blip r:embed="rId2">
            <a:alphaModFix amt="36000"/>
            <a:extLst>
              <a:ext uri="{28A0092B-C50C-407E-A947-70E740481C1C}">
                <a14:useLocalDpi xmlns:a14="http://schemas.microsoft.com/office/drawing/2010/main" val="0"/>
              </a:ext>
            </a:extLst>
          </a:blip>
          <a:srcRect l="16594" t="8260" r="18460" b="18761"/>
          <a:stretch/>
        </p:blipFill>
        <p:spPr>
          <a:xfrm>
            <a:off x="-1" y="1"/>
            <a:ext cx="9144001"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B7753C-E088-494C-966B-2A159D127C7A}" type="datetimeFigureOut">
              <a:rPr lang="en-US" smtClean="0"/>
              <a:t>6/16/16</a:t>
            </a:fld>
            <a:endParaRPr lang="en-US"/>
          </a:p>
        </p:txBody>
      </p:sp>
      <p:sp>
        <p:nvSpPr>
          <p:cNvPr id="4" name="Slide Number Placeholder 3"/>
          <p:cNvSpPr>
            <a:spLocks noGrp="1"/>
          </p:cNvSpPr>
          <p:nvPr>
            <p:ph type="sldNum" sz="quarter" idx="11"/>
          </p:nvPr>
        </p:nvSpPr>
        <p:spPr/>
        <p:txBody>
          <a:bodyPr/>
          <a:lstStyle/>
          <a:p>
            <a:fld id="{803D04F9-49FC-2546-A09B-D08192108AD5}" type="slidenum">
              <a:rPr lang="en-US" smtClean="0"/>
              <a:pPr/>
              <a:t>‹#›</a:t>
            </a:fld>
            <a:endParaRPr lang="en-US"/>
          </a:p>
        </p:txBody>
      </p:sp>
      <p:pic>
        <p:nvPicPr>
          <p:cNvPr id="9" name="Picture 8" descr="yellowlinetop.png"/>
          <p:cNvPicPr>
            <a:picLocks noChangeAspect="1"/>
          </p:cNvPicPr>
          <p:nvPr userDrawn="1"/>
        </p:nvPicPr>
        <p:blipFill rotWithShape="1">
          <a:blip r:embed="rId3">
            <a:extLst>
              <a:ext uri="{28A0092B-C50C-407E-A947-70E740481C1C}">
                <a14:useLocalDpi xmlns:a14="http://schemas.microsoft.com/office/drawing/2010/main" val="0"/>
              </a:ext>
            </a:extLst>
          </a:blip>
          <a:srcRect l="7870" t="44444" r="7702" b="43519"/>
          <a:stretch/>
        </p:blipFill>
        <p:spPr>
          <a:xfrm>
            <a:off x="269879" y="679449"/>
            <a:ext cx="8342583" cy="919098"/>
          </a:xfrm>
          <a:prstGeom prst="rect">
            <a:avLst/>
          </a:prstGeom>
        </p:spPr>
      </p:pic>
      <p:sp>
        <p:nvSpPr>
          <p:cNvPr id="12" name="Text Placeholder 11"/>
          <p:cNvSpPr>
            <a:spLocks noGrp="1"/>
          </p:cNvSpPr>
          <p:nvPr>
            <p:ph type="body" sz="quarter" idx="12"/>
          </p:nvPr>
        </p:nvSpPr>
        <p:spPr>
          <a:xfrm>
            <a:off x="533400" y="1643904"/>
            <a:ext cx="3932518" cy="41386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2"/>
          <p:cNvSpPr>
            <a:spLocks noGrp="1"/>
          </p:cNvSpPr>
          <p:nvPr>
            <p:ph sz="quarter" idx="13"/>
          </p:nvPr>
        </p:nvSpPr>
        <p:spPr>
          <a:xfrm>
            <a:off x="4648200" y="1644650"/>
            <a:ext cx="4086225" cy="4138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14" name="Footer Placeholder 4"/>
          <p:cNvSpPr txBox="1">
            <a:spLocks/>
          </p:cNvSpPr>
          <p:nvPr userDrawn="1"/>
        </p:nvSpPr>
        <p:spPr>
          <a:xfrm>
            <a:off x="457200" y="6629400"/>
            <a:ext cx="8229600" cy="18861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Information adapted from the 2015-2020 Dietary Guidelines for Americans.</a:t>
            </a:r>
            <a:r>
              <a:rPr lang="en-US" baseline="0" dirty="0" smtClean="0"/>
              <a:t> A</a:t>
            </a:r>
            <a:r>
              <a:rPr lang="en-US" dirty="0" smtClean="0"/>
              <a:t>vailable at DietaryGuidelines.gov.</a:t>
            </a:r>
            <a:endParaRPr lang="en-US" dirty="0"/>
          </a:p>
        </p:txBody>
      </p:sp>
      <p:pic>
        <p:nvPicPr>
          <p:cNvPr id="15" name="Picture 14"/>
          <p:cNvPicPr>
            <a:picLocks noChangeAspect="1"/>
          </p:cNvPicPr>
          <p:nvPr userDrawn="1"/>
        </p:nvPicPr>
        <p:blipFill>
          <a:blip r:embed="rId4"/>
          <a:stretch>
            <a:fillRect/>
          </a:stretch>
        </p:blipFill>
        <p:spPr>
          <a:xfrm>
            <a:off x="504824" y="6530974"/>
            <a:ext cx="8181975" cy="47755"/>
          </a:xfrm>
          <a:prstGeom prst="rect">
            <a:avLst/>
          </a:prstGeom>
        </p:spPr>
      </p:pic>
    </p:spTree>
    <p:extLst>
      <p:ext uri="{BB962C8B-B14F-4D97-AF65-F5344CB8AC3E}">
        <p14:creationId xmlns:p14="http://schemas.microsoft.com/office/powerpoint/2010/main" val="151200493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B7753C-E088-494C-966B-2A159D127C7A}" type="datetimeFigureOut">
              <a:rPr lang="en-US" smtClean="0"/>
              <a:t>6/16/16</a:t>
            </a:fld>
            <a:endParaRPr lang="en-US"/>
          </a:p>
        </p:txBody>
      </p:sp>
      <p:sp>
        <p:nvSpPr>
          <p:cNvPr id="4" name="Slide Number Placeholder 3"/>
          <p:cNvSpPr>
            <a:spLocks noGrp="1"/>
          </p:cNvSpPr>
          <p:nvPr>
            <p:ph type="sldNum" sz="quarter" idx="11"/>
          </p:nvPr>
        </p:nvSpPr>
        <p:spPr/>
        <p:txBody>
          <a:bodyPr/>
          <a:lstStyle/>
          <a:p>
            <a:fld id="{803D04F9-49FC-2546-A09B-D08192108AD5}" type="slidenum">
              <a:rPr lang="en-US" smtClean="0"/>
              <a:pPr/>
              <a:t>‹#›</a:t>
            </a:fld>
            <a:endParaRPr lang="en-US"/>
          </a:p>
        </p:txBody>
      </p:sp>
      <p:pic>
        <p:nvPicPr>
          <p:cNvPr id="9" name="Picture 8" descr="yellowlinetop.png"/>
          <p:cNvPicPr>
            <a:picLocks noChangeAspect="1"/>
          </p:cNvPicPr>
          <p:nvPr userDrawn="1"/>
        </p:nvPicPr>
        <p:blipFill rotWithShape="1">
          <a:blip r:embed="rId3">
            <a:extLst>
              <a:ext uri="{28A0092B-C50C-407E-A947-70E740481C1C}">
                <a14:useLocalDpi xmlns:a14="http://schemas.microsoft.com/office/drawing/2010/main" val="0"/>
              </a:ext>
            </a:extLst>
          </a:blip>
          <a:srcRect l="7870" t="44444" r="7702" b="43519"/>
          <a:stretch/>
        </p:blipFill>
        <p:spPr>
          <a:xfrm>
            <a:off x="269879" y="679449"/>
            <a:ext cx="8342583" cy="919098"/>
          </a:xfrm>
          <a:prstGeom prst="rect">
            <a:avLst/>
          </a:prstGeom>
        </p:spPr>
      </p:pic>
      <p:sp>
        <p:nvSpPr>
          <p:cNvPr id="12" name="Text Placeholder 11"/>
          <p:cNvSpPr>
            <a:spLocks noGrp="1"/>
          </p:cNvSpPr>
          <p:nvPr>
            <p:ph type="body" sz="quarter" idx="12"/>
          </p:nvPr>
        </p:nvSpPr>
        <p:spPr>
          <a:xfrm>
            <a:off x="504825" y="1733550"/>
            <a:ext cx="8107363" cy="4138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Footer Placeholder 4"/>
          <p:cNvSpPr txBox="1">
            <a:spLocks/>
          </p:cNvSpPr>
          <p:nvPr userDrawn="1"/>
        </p:nvSpPr>
        <p:spPr>
          <a:xfrm>
            <a:off x="457200" y="6629400"/>
            <a:ext cx="8229600" cy="18861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Information adapted from the 2015-2020 Dietary Guidelines for Americans.</a:t>
            </a:r>
            <a:r>
              <a:rPr lang="en-US" baseline="0" dirty="0" smtClean="0"/>
              <a:t> A</a:t>
            </a:r>
            <a:r>
              <a:rPr lang="en-US" dirty="0" smtClean="0"/>
              <a:t>vailable at DietaryGuidelines.gov.</a:t>
            </a:r>
            <a:endParaRPr lang="en-US" dirty="0"/>
          </a:p>
        </p:txBody>
      </p:sp>
      <p:pic>
        <p:nvPicPr>
          <p:cNvPr id="14" name="Picture 13"/>
          <p:cNvPicPr>
            <a:picLocks noChangeAspect="1"/>
          </p:cNvPicPr>
          <p:nvPr userDrawn="1"/>
        </p:nvPicPr>
        <p:blipFill>
          <a:blip r:embed="rId4"/>
          <a:stretch>
            <a:fillRect/>
          </a:stretch>
        </p:blipFill>
        <p:spPr>
          <a:xfrm>
            <a:off x="504824" y="6530974"/>
            <a:ext cx="8181975" cy="47755"/>
          </a:xfrm>
          <a:prstGeom prst="rect">
            <a:avLst/>
          </a:prstGeom>
        </p:spPr>
      </p:pic>
    </p:spTree>
    <p:extLst>
      <p:ext uri="{BB962C8B-B14F-4D97-AF65-F5344CB8AC3E}">
        <p14:creationId xmlns:p14="http://schemas.microsoft.com/office/powerpoint/2010/main" val="3003318014"/>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1028" name="Picture 4" descr="Image of a bag of groceries with various vegetables in it. "/>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810" r="6197"/>
          <a:stretch/>
        </p:blipFill>
        <p:spPr bwMode="auto">
          <a:xfrm>
            <a:off x="440473" y="4237713"/>
            <a:ext cx="1862254" cy="2293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fld id="{17B7753C-E088-494C-966B-2A159D127C7A}" type="datetimeFigureOut">
              <a:rPr lang="en-US" smtClean="0"/>
              <a:t>6/16/16</a:t>
            </a:fld>
            <a:endParaRPr lang="en-US"/>
          </a:p>
        </p:txBody>
      </p:sp>
      <p:sp>
        <p:nvSpPr>
          <p:cNvPr id="4" name="Slide Number Placeholder 3"/>
          <p:cNvSpPr>
            <a:spLocks noGrp="1"/>
          </p:cNvSpPr>
          <p:nvPr>
            <p:ph type="sldNum" sz="quarter" idx="11"/>
          </p:nvPr>
        </p:nvSpPr>
        <p:spPr/>
        <p:txBody>
          <a:bodyPr/>
          <a:lstStyle/>
          <a:p>
            <a:fld id="{803D04F9-49FC-2546-A09B-D08192108AD5}" type="slidenum">
              <a:rPr lang="en-US" smtClean="0"/>
              <a:pPr/>
              <a:t>‹#›</a:t>
            </a:fld>
            <a:endParaRPr lang="en-US"/>
          </a:p>
        </p:txBody>
      </p:sp>
      <p:pic>
        <p:nvPicPr>
          <p:cNvPr id="9" name="Picture 8" descr="yellowlinetop.png"/>
          <p:cNvPicPr>
            <a:picLocks noChangeAspect="1"/>
          </p:cNvPicPr>
          <p:nvPr userDrawn="1"/>
        </p:nvPicPr>
        <p:blipFill rotWithShape="1">
          <a:blip r:embed="rId3">
            <a:extLst>
              <a:ext uri="{28A0092B-C50C-407E-A947-70E740481C1C}">
                <a14:useLocalDpi xmlns:a14="http://schemas.microsoft.com/office/drawing/2010/main" val="0"/>
              </a:ext>
            </a:extLst>
          </a:blip>
          <a:srcRect l="7870" t="44444" r="7702" b="43519"/>
          <a:stretch/>
        </p:blipFill>
        <p:spPr>
          <a:xfrm>
            <a:off x="269879" y="679449"/>
            <a:ext cx="8342583" cy="919098"/>
          </a:xfrm>
          <a:prstGeom prst="rect">
            <a:avLst/>
          </a:prstGeom>
        </p:spPr>
      </p:pic>
      <p:sp>
        <p:nvSpPr>
          <p:cNvPr id="12" name="Text Placeholder 11"/>
          <p:cNvSpPr>
            <a:spLocks noGrp="1"/>
          </p:cNvSpPr>
          <p:nvPr>
            <p:ph type="body" sz="quarter" idx="12"/>
          </p:nvPr>
        </p:nvSpPr>
        <p:spPr>
          <a:xfrm>
            <a:off x="504825" y="1733550"/>
            <a:ext cx="8107363" cy="4138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Footer Placeholder 4"/>
          <p:cNvSpPr txBox="1">
            <a:spLocks/>
          </p:cNvSpPr>
          <p:nvPr userDrawn="1"/>
        </p:nvSpPr>
        <p:spPr>
          <a:xfrm>
            <a:off x="457200" y="6629400"/>
            <a:ext cx="8229600" cy="18861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Information adapted from the 2015-2020 Dietary Guidelines for Americans.</a:t>
            </a:r>
            <a:r>
              <a:rPr lang="en-US" baseline="0" dirty="0" smtClean="0"/>
              <a:t> A</a:t>
            </a:r>
            <a:r>
              <a:rPr lang="en-US" dirty="0" smtClean="0"/>
              <a:t>vailable at DietaryGuidelines.gov.</a:t>
            </a:r>
            <a:endParaRPr lang="en-US" dirty="0"/>
          </a:p>
        </p:txBody>
      </p:sp>
      <p:pic>
        <p:nvPicPr>
          <p:cNvPr id="14" name="Picture 13"/>
          <p:cNvPicPr>
            <a:picLocks noChangeAspect="1"/>
          </p:cNvPicPr>
          <p:nvPr userDrawn="1"/>
        </p:nvPicPr>
        <p:blipFill>
          <a:blip r:embed="rId4"/>
          <a:stretch>
            <a:fillRect/>
          </a:stretch>
        </p:blipFill>
        <p:spPr>
          <a:xfrm>
            <a:off x="504824" y="6530974"/>
            <a:ext cx="8181975" cy="47755"/>
          </a:xfrm>
          <a:prstGeom prst="rect">
            <a:avLst/>
          </a:prstGeom>
        </p:spPr>
      </p:pic>
    </p:spTree>
    <p:extLst>
      <p:ext uri="{BB962C8B-B14F-4D97-AF65-F5344CB8AC3E}">
        <p14:creationId xmlns:p14="http://schemas.microsoft.com/office/powerpoint/2010/main" val="1455122881"/>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1"/>
          </p:nvPr>
        </p:nvSpPr>
        <p:spPr/>
        <p:txBody>
          <a:bodyPr/>
          <a:lstStyle/>
          <a:p>
            <a:fld id="{803D04F9-49FC-2546-A09B-D08192108AD5}" type="slidenum">
              <a:rPr lang="en-US" smtClean="0"/>
              <a:pPr/>
              <a:t>‹#›</a:t>
            </a:fld>
            <a:endParaRPr lang="en-US"/>
          </a:p>
        </p:txBody>
      </p:sp>
      <p:pic>
        <p:nvPicPr>
          <p:cNvPr id="9" name="Picture 8" descr="yellowlinetop.png"/>
          <p:cNvPicPr>
            <a:picLocks noChangeAspect="1"/>
          </p:cNvPicPr>
          <p:nvPr userDrawn="1"/>
        </p:nvPicPr>
        <p:blipFill rotWithShape="1">
          <a:blip r:embed="rId2">
            <a:extLst>
              <a:ext uri="{28A0092B-C50C-407E-A947-70E740481C1C}">
                <a14:useLocalDpi xmlns:a14="http://schemas.microsoft.com/office/drawing/2010/main" val="0"/>
              </a:ext>
            </a:extLst>
          </a:blip>
          <a:srcRect l="7870" t="44444" r="7702" b="43519"/>
          <a:stretch/>
        </p:blipFill>
        <p:spPr>
          <a:xfrm>
            <a:off x="269879" y="679449"/>
            <a:ext cx="8342583" cy="919098"/>
          </a:xfrm>
          <a:prstGeom prst="rect">
            <a:avLst/>
          </a:prstGeom>
        </p:spPr>
      </p:pic>
      <p:pic>
        <p:nvPicPr>
          <p:cNvPr id="2053"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6853" y="4828477"/>
            <a:ext cx="2917796" cy="1724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1"/>
          <p:cNvSpPr>
            <a:spLocks noGrp="1"/>
          </p:cNvSpPr>
          <p:nvPr>
            <p:ph type="body" sz="quarter" idx="12"/>
          </p:nvPr>
        </p:nvSpPr>
        <p:spPr>
          <a:xfrm>
            <a:off x="504825" y="1733550"/>
            <a:ext cx="8107363" cy="4138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356351"/>
            <a:ext cx="2133600" cy="356684"/>
          </a:xfrm>
        </p:spPr>
        <p:txBody>
          <a:bodyPr/>
          <a:lstStyle/>
          <a:p>
            <a:fld id="{17B7753C-E088-494C-966B-2A159D127C7A}" type="datetimeFigureOut">
              <a:rPr lang="en-US" smtClean="0"/>
              <a:t>6/16/16</a:t>
            </a:fld>
            <a:endParaRPr lang="en-US"/>
          </a:p>
        </p:txBody>
      </p:sp>
      <p:sp>
        <p:nvSpPr>
          <p:cNvPr id="13" name="Footer Placeholder 4"/>
          <p:cNvSpPr txBox="1">
            <a:spLocks/>
          </p:cNvSpPr>
          <p:nvPr userDrawn="1"/>
        </p:nvSpPr>
        <p:spPr>
          <a:xfrm>
            <a:off x="457200" y="6629400"/>
            <a:ext cx="8229600" cy="18861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Information adapted from the 2015-2020 Dietary Guidelines for Americans.</a:t>
            </a:r>
            <a:r>
              <a:rPr lang="en-US" baseline="0" dirty="0" smtClean="0"/>
              <a:t> A</a:t>
            </a:r>
            <a:r>
              <a:rPr lang="en-US" dirty="0" smtClean="0"/>
              <a:t>vailable at DietaryGuidelines.gov.</a:t>
            </a:r>
            <a:endParaRPr lang="en-US" dirty="0"/>
          </a:p>
        </p:txBody>
      </p:sp>
      <p:pic>
        <p:nvPicPr>
          <p:cNvPr id="14" name="Picture 13"/>
          <p:cNvPicPr>
            <a:picLocks noChangeAspect="1"/>
          </p:cNvPicPr>
          <p:nvPr userDrawn="1"/>
        </p:nvPicPr>
        <p:blipFill>
          <a:blip r:embed="rId4"/>
          <a:stretch>
            <a:fillRect/>
          </a:stretch>
        </p:blipFill>
        <p:spPr>
          <a:xfrm>
            <a:off x="504824" y="6530974"/>
            <a:ext cx="8181975" cy="47755"/>
          </a:xfrm>
          <a:prstGeom prst="rect">
            <a:avLst/>
          </a:prstGeom>
        </p:spPr>
      </p:pic>
    </p:spTree>
    <p:extLst>
      <p:ext uri="{BB962C8B-B14F-4D97-AF65-F5344CB8AC3E}">
        <p14:creationId xmlns:p14="http://schemas.microsoft.com/office/powerpoint/2010/main" val="69476999"/>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1"/>
          </p:nvPr>
        </p:nvSpPr>
        <p:spPr/>
        <p:txBody>
          <a:bodyPr/>
          <a:lstStyle/>
          <a:p>
            <a:fld id="{803D04F9-49FC-2546-A09B-D08192108AD5}" type="slidenum">
              <a:rPr lang="en-US" smtClean="0"/>
              <a:pPr/>
              <a:t>‹#›</a:t>
            </a:fld>
            <a:endParaRPr lang="en-US"/>
          </a:p>
        </p:txBody>
      </p:sp>
      <p:pic>
        <p:nvPicPr>
          <p:cNvPr id="9" name="Picture 8" descr="yellowlinetop.png"/>
          <p:cNvPicPr>
            <a:picLocks noChangeAspect="1"/>
          </p:cNvPicPr>
          <p:nvPr userDrawn="1"/>
        </p:nvPicPr>
        <p:blipFill rotWithShape="1">
          <a:blip r:embed="rId2">
            <a:extLst>
              <a:ext uri="{28A0092B-C50C-407E-A947-70E740481C1C}">
                <a14:useLocalDpi xmlns:a14="http://schemas.microsoft.com/office/drawing/2010/main" val="0"/>
              </a:ext>
            </a:extLst>
          </a:blip>
          <a:srcRect l="7870" t="44444" r="7702" b="43519"/>
          <a:stretch/>
        </p:blipFill>
        <p:spPr>
          <a:xfrm>
            <a:off x="269879" y="679449"/>
            <a:ext cx="8342583" cy="919098"/>
          </a:xfrm>
          <a:prstGeom prst="rect">
            <a:avLst/>
          </a:prstGeom>
        </p:spPr>
      </p:pic>
      <p:pic>
        <p:nvPicPr>
          <p:cNvPr id="13" name="Picture 7"/>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9957" r="11552"/>
          <a:stretch/>
        </p:blipFill>
        <p:spPr bwMode="auto">
          <a:xfrm>
            <a:off x="359089" y="4939803"/>
            <a:ext cx="2127633" cy="1591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fld id="{17B7753C-E088-494C-966B-2A159D127C7A}" type="datetimeFigureOut">
              <a:rPr lang="en-US" smtClean="0"/>
              <a:t>6/16/16</a:t>
            </a:fld>
            <a:endParaRPr lang="en-US"/>
          </a:p>
        </p:txBody>
      </p:sp>
      <p:sp>
        <p:nvSpPr>
          <p:cNvPr id="12" name="Text Placeholder 11"/>
          <p:cNvSpPr>
            <a:spLocks noGrp="1"/>
          </p:cNvSpPr>
          <p:nvPr>
            <p:ph type="body" sz="quarter" idx="12"/>
          </p:nvPr>
        </p:nvSpPr>
        <p:spPr>
          <a:xfrm>
            <a:off x="504825" y="1733550"/>
            <a:ext cx="8107363" cy="4138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Footer Placeholder 4"/>
          <p:cNvSpPr txBox="1">
            <a:spLocks/>
          </p:cNvSpPr>
          <p:nvPr userDrawn="1"/>
        </p:nvSpPr>
        <p:spPr>
          <a:xfrm>
            <a:off x="457200" y="6629400"/>
            <a:ext cx="8229600" cy="18861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Information adapted from the 2015-2020 Dietary Guidelines for Americans.</a:t>
            </a:r>
            <a:r>
              <a:rPr lang="en-US" baseline="0" dirty="0" smtClean="0"/>
              <a:t> A</a:t>
            </a:r>
            <a:r>
              <a:rPr lang="en-US" dirty="0" smtClean="0"/>
              <a:t>vailable at DietaryGuidelines.gov.</a:t>
            </a:r>
            <a:endParaRPr lang="en-US" dirty="0"/>
          </a:p>
        </p:txBody>
      </p:sp>
      <p:pic>
        <p:nvPicPr>
          <p:cNvPr id="15" name="Picture 14"/>
          <p:cNvPicPr>
            <a:picLocks noChangeAspect="1"/>
          </p:cNvPicPr>
          <p:nvPr userDrawn="1"/>
        </p:nvPicPr>
        <p:blipFill>
          <a:blip r:embed="rId4"/>
          <a:stretch>
            <a:fillRect/>
          </a:stretch>
        </p:blipFill>
        <p:spPr>
          <a:xfrm>
            <a:off x="504824" y="6530974"/>
            <a:ext cx="8181975" cy="47755"/>
          </a:xfrm>
          <a:prstGeom prst="rect">
            <a:avLst/>
          </a:prstGeom>
        </p:spPr>
      </p:pic>
    </p:spTree>
    <p:extLst>
      <p:ext uri="{BB962C8B-B14F-4D97-AF65-F5344CB8AC3E}">
        <p14:creationId xmlns:p14="http://schemas.microsoft.com/office/powerpoint/2010/main" val="395718333"/>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1"/>
          </p:nvPr>
        </p:nvSpPr>
        <p:spPr/>
        <p:txBody>
          <a:bodyPr/>
          <a:lstStyle/>
          <a:p>
            <a:fld id="{803D04F9-49FC-2546-A09B-D08192108AD5}" type="slidenum">
              <a:rPr lang="en-US" smtClean="0"/>
              <a:pPr/>
              <a:t>‹#›</a:t>
            </a:fld>
            <a:endParaRPr lang="en-US"/>
          </a:p>
        </p:txBody>
      </p:sp>
      <p:pic>
        <p:nvPicPr>
          <p:cNvPr id="9" name="Picture 8" descr="yellowlinetop.png"/>
          <p:cNvPicPr>
            <a:picLocks noChangeAspect="1"/>
          </p:cNvPicPr>
          <p:nvPr userDrawn="1"/>
        </p:nvPicPr>
        <p:blipFill rotWithShape="1">
          <a:blip r:embed="rId2">
            <a:extLst>
              <a:ext uri="{28A0092B-C50C-407E-A947-70E740481C1C}">
                <a14:useLocalDpi xmlns:a14="http://schemas.microsoft.com/office/drawing/2010/main" val="0"/>
              </a:ext>
            </a:extLst>
          </a:blip>
          <a:srcRect l="7870" t="44444" r="7702" b="43519"/>
          <a:stretch/>
        </p:blipFill>
        <p:spPr>
          <a:xfrm>
            <a:off x="269879" y="679449"/>
            <a:ext cx="8342583" cy="919098"/>
          </a:xfrm>
          <a:prstGeom prst="rect">
            <a:avLst/>
          </a:prstGeom>
        </p:spPr>
      </p:pic>
      <p:pic>
        <p:nvPicPr>
          <p:cNvPr id="3075"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4173" r="13095"/>
          <a:stretch/>
        </p:blipFill>
        <p:spPr bwMode="auto">
          <a:xfrm>
            <a:off x="449070" y="4795841"/>
            <a:ext cx="2457517" cy="1685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1"/>
          <p:cNvSpPr>
            <a:spLocks noGrp="1"/>
          </p:cNvSpPr>
          <p:nvPr>
            <p:ph type="body" sz="quarter" idx="12"/>
          </p:nvPr>
        </p:nvSpPr>
        <p:spPr>
          <a:xfrm>
            <a:off x="504825" y="1733550"/>
            <a:ext cx="8107363" cy="4138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fld id="{17B7753C-E088-494C-966B-2A159D127C7A}" type="datetimeFigureOut">
              <a:rPr lang="en-US" smtClean="0"/>
              <a:t>6/16/16</a:t>
            </a:fld>
            <a:endParaRPr lang="en-US"/>
          </a:p>
        </p:txBody>
      </p:sp>
      <p:sp>
        <p:nvSpPr>
          <p:cNvPr id="13" name="Footer Placeholder 4"/>
          <p:cNvSpPr txBox="1">
            <a:spLocks/>
          </p:cNvSpPr>
          <p:nvPr userDrawn="1"/>
        </p:nvSpPr>
        <p:spPr>
          <a:xfrm>
            <a:off x="457200" y="6629400"/>
            <a:ext cx="8229600" cy="18861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Information adapted from the 2015-2020 Dietary Guidelines for Americans.</a:t>
            </a:r>
            <a:r>
              <a:rPr lang="en-US" baseline="0" dirty="0" smtClean="0"/>
              <a:t> A</a:t>
            </a:r>
            <a:r>
              <a:rPr lang="en-US" dirty="0" smtClean="0"/>
              <a:t>vailable at DietaryGuidelines.gov.</a:t>
            </a:r>
            <a:endParaRPr lang="en-US" dirty="0"/>
          </a:p>
        </p:txBody>
      </p:sp>
      <p:pic>
        <p:nvPicPr>
          <p:cNvPr id="14" name="Picture 13"/>
          <p:cNvPicPr>
            <a:picLocks noChangeAspect="1"/>
          </p:cNvPicPr>
          <p:nvPr userDrawn="1"/>
        </p:nvPicPr>
        <p:blipFill>
          <a:blip r:embed="rId4"/>
          <a:stretch>
            <a:fillRect/>
          </a:stretch>
        </p:blipFill>
        <p:spPr>
          <a:xfrm>
            <a:off x="504824" y="6530974"/>
            <a:ext cx="8181975" cy="47755"/>
          </a:xfrm>
          <a:prstGeom prst="rect">
            <a:avLst/>
          </a:prstGeom>
        </p:spPr>
      </p:pic>
    </p:spTree>
    <p:extLst>
      <p:ext uri="{BB962C8B-B14F-4D97-AF65-F5344CB8AC3E}">
        <p14:creationId xmlns:p14="http://schemas.microsoft.com/office/powerpoint/2010/main" val="18202037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25" Type="http://schemas.openxmlformats.org/officeDocument/2006/relationships/image" Target="../media/image1.png"/><Relationship Id="rId26" Type="http://schemas.openxmlformats.org/officeDocument/2006/relationships/image" Target="../media/image2.e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504825" y="290513"/>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B7753C-E088-494C-966B-2A159D127C7A}" type="datetimeFigureOut">
              <a:rPr lang="en-US" smtClean="0"/>
              <a:t>6/16/16</a:t>
            </a:fld>
            <a:endParaRPr lang="en-US"/>
          </a:p>
        </p:txBody>
      </p:sp>
      <p:sp>
        <p:nvSpPr>
          <p:cNvPr id="6"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803D04F9-49FC-2546-A09B-D08192108AD5}" type="slidenum">
              <a:rPr lang="en-US" smtClean="0"/>
              <a:pPr/>
              <a:t>‹#›</a:t>
            </a:fld>
            <a:endParaRPr lang="en-US"/>
          </a:p>
        </p:txBody>
      </p:sp>
      <p:pic>
        <p:nvPicPr>
          <p:cNvPr id="8" name="Picture 7" descr="yellowlinetop.png"/>
          <p:cNvPicPr>
            <a:picLocks noChangeAspect="1"/>
          </p:cNvPicPr>
          <p:nvPr userDrawn="1"/>
        </p:nvPicPr>
        <p:blipFill rotWithShape="1">
          <a:blip r:embed="rId25">
            <a:extLst>
              <a:ext uri="{28A0092B-C50C-407E-A947-70E740481C1C}">
                <a14:useLocalDpi xmlns:a14="http://schemas.microsoft.com/office/drawing/2010/main" val="0"/>
              </a:ext>
            </a:extLst>
          </a:blip>
          <a:srcRect l="7870" t="44444" r="7702" b="43519"/>
          <a:stretch/>
        </p:blipFill>
        <p:spPr>
          <a:xfrm>
            <a:off x="269879" y="679449"/>
            <a:ext cx="8342583" cy="919098"/>
          </a:xfrm>
          <a:prstGeom prst="rect">
            <a:avLst/>
          </a:prstGeom>
        </p:spPr>
      </p:pic>
      <p:pic>
        <p:nvPicPr>
          <p:cNvPr id="10" name="Picture 9"/>
          <p:cNvPicPr>
            <a:picLocks noChangeAspect="1"/>
          </p:cNvPicPr>
          <p:nvPr userDrawn="1"/>
        </p:nvPicPr>
        <p:blipFill>
          <a:blip r:embed="rId26"/>
          <a:stretch>
            <a:fillRect/>
          </a:stretch>
        </p:blipFill>
        <p:spPr>
          <a:xfrm>
            <a:off x="504824" y="6530974"/>
            <a:ext cx="8181975" cy="47755"/>
          </a:xfrm>
          <a:prstGeom prst="rect">
            <a:avLst/>
          </a:prstGeom>
        </p:spPr>
      </p:pic>
      <p:sp>
        <p:nvSpPr>
          <p:cNvPr id="9" name="Footer Placeholder 4"/>
          <p:cNvSpPr txBox="1">
            <a:spLocks/>
          </p:cNvSpPr>
          <p:nvPr userDrawn="1"/>
        </p:nvSpPr>
        <p:spPr>
          <a:xfrm>
            <a:off x="457200" y="6629400"/>
            <a:ext cx="8229600" cy="18861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t>Information adapted from the 2015-2020 Dietary Guidelines for Americans.</a:t>
            </a:r>
            <a:r>
              <a:rPr lang="en-US" baseline="0" dirty="0" smtClean="0"/>
              <a:t> A</a:t>
            </a:r>
            <a:r>
              <a:rPr lang="en-US" dirty="0" smtClean="0"/>
              <a:t>vailable at DietaryGuidelines.gov.</a:t>
            </a:r>
            <a:endParaRPr lang="en-US" dirty="0"/>
          </a:p>
        </p:txBody>
      </p:sp>
    </p:spTree>
    <p:extLst>
      <p:ext uri="{BB962C8B-B14F-4D97-AF65-F5344CB8AC3E}">
        <p14:creationId xmlns:p14="http://schemas.microsoft.com/office/powerpoint/2010/main" val="673259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9" r:id="rId4"/>
    <p:sldLayoutId id="2147483662" r:id="rId5"/>
    <p:sldLayoutId id="2147483664" r:id="rId6"/>
    <p:sldLayoutId id="2147483665" r:id="rId7"/>
    <p:sldLayoutId id="2147483666" r:id="rId8"/>
    <p:sldLayoutId id="2147483667" r:id="rId9"/>
    <p:sldLayoutId id="2147483668" r:id="rId10"/>
    <p:sldLayoutId id="2147483651" r:id="rId11"/>
    <p:sldLayoutId id="2147483661" r:id="rId12"/>
    <p:sldLayoutId id="2147483663" r:id="rId13"/>
    <p:sldLayoutId id="2147483652" r:id="rId14"/>
    <p:sldLayoutId id="2147483670" r:id="rId15"/>
    <p:sldLayoutId id="2147483653" r:id="rId16"/>
    <p:sldLayoutId id="2147483654" r:id="rId17"/>
    <p:sldLayoutId id="2147483655" r:id="rId18"/>
    <p:sldLayoutId id="2147483656" r:id="rId19"/>
    <p:sldLayoutId id="2147483657" r:id="rId20"/>
    <p:sldLayoutId id="2147483658" r:id="rId21"/>
    <p:sldLayoutId id="2147483659" r:id="rId22"/>
    <p:sldLayoutId id="2147483671" r:id="rId23"/>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600" b="1" kern="1200">
          <a:solidFill>
            <a:srgbClr val="3057A5"/>
          </a:solidFill>
          <a:latin typeface="Arial Narrow"/>
          <a:ea typeface="+mj-ea"/>
          <a:cs typeface="Arial Narrow"/>
        </a:defRPr>
      </a:lvl1pPr>
    </p:titleStyle>
    <p:bodyStyle>
      <a:lvl1pPr marL="342900" indent="-342900" algn="l" defTabSz="457200" rtl="0" eaLnBrk="1" latinLnBrk="0" hangingPunct="1">
        <a:spcBef>
          <a:spcPts val="600"/>
        </a:spcBef>
        <a:buClr>
          <a:srgbClr val="811358"/>
        </a:buClr>
        <a:buFont typeface="Arial"/>
        <a:buChar char="•"/>
        <a:defRPr sz="2800" kern="1200">
          <a:solidFill>
            <a:schemeClr val="tx1"/>
          </a:solidFill>
          <a:latin typeface="Noto Serif"/>
          <a:ea typeface="+mn-ea"/>
          <a:cs typeface="Noto Serif"/>
        </a:defRPr>
      </a:lvl1pPr>
      <a:lvl2pPr marL="742950" indent="-285750" algn="l" defTabSz="457200" rtl="0" eaLnBrk="1" latinLnBrk="0" hangingPunct="1">
        <a:spcBef>
          <a:spcPts val="600"/>
        </a:spcBef>
        <a:buClr>
          <a:srgbClr val="811358"/>
        </a:buClr>
        <a:buFont typeface="Arial"/>
        <a:buChar char="–"/>
        <a:defRPr sz="2400" kern="1200">
          <a:solidFill>
            <a:schemeClr val="tx1"/>
          </a:solidFill>
          <a:latin typeface="Noto Serif"/>
          <a:ea typeface="+mn-ea"/>
          <a:cs typeface="Noto Serif"/>
        </a:defRPr>
      </a:lvl2pPr>
      <a:lvl3pPr marL="1143000" indent="-228600" algn="l" defTabSz="457200" rtl="0" eaLnBrk="1" latinLnBrk="0" hangingPunct="1">
        <a:spcBef>
          <a:spcPct val="20000"/>
        </a:spcBef>
        <a:buClr>
          <a:srgbClr val="811358"/>
        </a:buClr>
        <a:buFont typeface="Arial"/>
        <a:buChar char="•"/>
        <a:defRPr sz="2000" kern="1200">
          <a:solidFill>
            <a:schemeClr val="tx1"/>
          </a:solidFill>
          <a:latin typeface="Noto Serif"/>
          <a:ea typeface="+mn-ea"/>
          <a:cs typeface="Noto Serif"/>
        </a:defRPr>
      </a:lvl3pPr>
      <a:lvl4pPr marL="1600200" indent="-228600" algn="l" defTabSz="457200" rtl="0" eaLnBrk="1" latinLnBrk="0" hangingPunct="1">
        <a:spcBef>
          <a:spcPct val="20000"/>
        </a:spcBef>
        <a:buClr>
          <a:srgbClr val="811358"/>
        </a:buClr>
        <a:buFont typeface="Arial"/>
        <a:buChar char="–"/>
        <a:defRPr sz="1800" kern="1200">
          <a:solidFill>
            <a:schemeClr val="tx1"/>
          </a:solidFill>
          <a:latin typeface="Noto Serif"/>
          <a:ea typeface="+mn-ea"/>
          <a:cs typeface="Noto Serif"/>
        </a:defRPr>
      </a:lvl4pPr>
      <a:lvl5pPr marL="2057400" indent="-228600" algn="l" defTabSz="457200" rtl="0" eaLnBrk="1" latinLnBrk="0" hangingPunct="1">
        <a:spcBef>
          <a:spcPct val="20000"/>
        </a:spcBef>
        <a:buClr>
          <a:srgbClr val="811358"/>
        </a:buClr>
        <a:buFont typeface="Arial"/>
        <a:buChar char="»"/>
        <a:defRPr sz="1800" kern="1200">
          <a:solidFill>
            <a:schemeClr val="tx1"/>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2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2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37.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 Id="rId3"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image" Target="../media/image41.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image" Target="../media/image42.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43.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 Id="rId3"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 Id="rId3"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 Id="rId3" Type="http://schemas.openxmlformats.org/officeDocument/2006/relationships/image" Target="../media/image4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1.xml"/><Relationship Id="rId3"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2.xml"/><Relationship Id="rId3"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3.xml"/><Relationship Id="rId3" Type="http://schemas.openxmlformats.org/officeDocument/2006/relationships/image" Target="../media/image49.g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4.xml"/><Relationship Id="rId3"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5.xml"/><Relationship Id="rId3"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ver Image: Graphic showing an assmebled puzzle, made up of parts of different dishes that together make a full dish. Each part contains different food items from the various food groups."/>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360431" y="381000"/>
            <a:ext cx="5984737"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Dietary Guidelines for Americans.&#10;2015-2020.&#10;Eighth Edition. "/>
          <p:cNvPicPr>
            <a:picLocks noGrp="1" noChangeAspect="1" noChangeArrowheads="1"/>
          </p:cNvPicPr>
          <p:nvPr>
            <p:ph sz="quarter" idx="15"/>
          </p:nvPr>
        </p:nvPicPr>
        <p:blipFill>
          <a:blip r:embed="rId4">
            <a:extLst>
              <a:ext uri="{28A0092B-C50C-407E-A947-70E740481C1C}">
                <a14:useLocalDpi xmlns:a14="http://schemas.microsoft.com/office/drawing/2010/main" val="0"/>
              </a:ext>
            </a:extLst>
          </a:blip>
          <a:srcRect/>
          <a:stretch>
            <a:fillRect/>
          </a:stretch>
        </p:blipFill>
        <p:spPr bwMode="auto">
          <a:xfrm>
            <a:off x="6781800" y="1295400"/>
            <a:ext cx="1579001" cy="14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idx="4294967295"/>
          </p:nvPr>
        </p:nvSpPr>
        <p:spPr>
          <a:xfrm>
            <a:off x="6629400" y="3057792"/>
            <a:ext cx="2438400" cy="2183300"/>
          </a:xfrm>
        </p:spPr>
        <p:txBody>
          <a:bodyPr anchor="t">
            <a:noAutofit/>
          </a:bodyPr>
          <a:lstStyle/>
          <a:p>
            <a:pPr>
              <a:lnSpc>
                <a:spcPts val="3440"/>
              </a:lnSpc>
            </a:pPr>
            <a:r>
              <a:rPr lang="en-US" sz="3200" dirty="0" smtClean="0"/>
              <a:t>An In-Depth Look at the </a:t>
            </a:r>
            <a:r>
              <a:rPr lang="en-US" sz="3200" i="1" dirty="0" smtClean="0"/>
              <a:t>2015-2020 Dietary Guidelines</a:t>
            </a:r>
            <a:endParaRPr lang="en-US" sz="3200" i="1" dirty="0"/>
          </a:p>
        </p:txBody>
      </p:sp>
      <p:sp>
        <p:nvSpPr>
          <p:cNvPr id="8" name="Content Placeholder 7"/>
          <p:cNvSpPr>
            <a:spLocks noGrp="1"/>
          </p:cNvSpPr>
          <p:nvPr>
            <p:ph sz="quarter" idx="16"/>
          </p:nvPr>
        </p:nvSpPr>
        <p:spPr>
          <a:xfrm>
            <a:off x="266277" y="6534397"/>
            <a:ext cx="7162800" cy="304800"/>
          </a:xfrm>
        </p:spPr>
        <p:txBody>
          <a:bodyPr>
            <a:noAutofit/>
          </a:bodyPr>
          <a:lstStyle/>
          <a:p>
            <a:pPr marL="0" indent="0">
              <a:buNone/>
            </a:pPr>
            <a:r>
              <a:rPr lang="en-US" sz="1200" dirty="0">
                <a:solidFill>
                  <a:srgbClr val="898989"/>
                </a:solidFill>
                <a:latin typeface="+mn-lt"/>
              </a:rPr>
              <a:t>Information adapted from the 2015-2020 Dietary Guidelines for Americans. Available at DietaryGuidelines.gov</a:t>
            </a:r>
            <a:r>
              <a:rPr lang="en-US" sz="1200" dirty="0" smtClean="0">
                <a:solidFill>
                  <a:srgbClr val="898989"/>
                </a:solidFill>
                <a:latin typeface="+mn-lt"/>
              </a:rPr>
              <a:t>.</a:t>
            </a:r>
            <a:endParaRPr lang="en-US" sz="1200" dirty="0">
              <a:solidFill>
                <a:srgbClr val="898989"/>
              </a:solidFill>
              <a:latin typeface="+mn-lt"/>
            </a:endParaRPr>
          </a:p>
        </p:txBody>
      </p:sp>
    </p:spTree>
    <p:extLst>
      <p:ext uri="{BB962C8B-B14F-4D97-AF65-F5344CB8AC3E}">
        <p14:creationId xmlns:p14="http://schemas.microsoft.com/office/powerpoint/2010/main" val="11644806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48640" y="146824"/>
            <a:ext cx="8497229" cy="1148576"/>
          </a:xfrm>
        </p:spPr>
        <p:txBody>
          <a:bodyPr>
            <a:noAutofit/>
          </a:bodyPr>
          <a:lstStyle/>
          <a:p>
            <a:r>
              <a:rPr lang="en-US" sz="3000" i="1" dirty="0" smtClean="0"/>
              <a:t>2015-2020 Dietary Guidelines for Americans: </a:t>
            </a:r>
            <a:br>
              <a:rPr lang="en-US" sz="3000" i="1" dirty="0" smtClean="0"/>
            </a:br>
            <a:r>
              <a:rPr lang="en-US" sz="3000" dirty="0" smtClean="0">
                <a:solidFill>
                  <a:srgbClr val="811358"/>
                </a:solidFill>
              </a:rPr>
              <a:t>Contents</a:t>
            </a:r>
            <a:endParaRPr lang="en-US" sz="3000" dirty="0">
              <a:solidFill>
                <a:srgbClr val="811358"/>
              </a:solidFill>
            </a:endParaRPr>
          </a:p>
        </p:txBody>
      </p:sp>
      <p:sp>
        <p:nvSpPr>
          <p:cNvPr id="2" name="Content Placeholder 1"/>
          <p:cNvSpPr>
            <a:spLocks noGrp="1"/>
          </p:cNvSpPr>
          <p:nvPr>
            <p:ph type="body" sz="quarter" idx="4294967295"/>
          </p:nvPr>
        </p:nvSpPr>
        <p:spPr>
          <a:xfrm>
            <a:off x="646771" y="1623083"/>
            <a:ext cx="7660889" cy="4755414"/>
          </a:xfrm>
        </p:spPr>
        <p:txBody>
          <a:bodyPr>
            <a:normAutofit/>
          </a:bodyPr>
          <a:lstStyle/>
          <a:p>
            <a:pPr>
              <a:spcBef>
                <a:spcPts val="1800"/>
              </a:spcBef>
            </a:pPr>
            <a:r>
              <a:rPr lang="en-US" sz="2400" dirty="0" smtClean="0">
                <a:latin typeface="Tahoma"/>
              </a:rPr>
              <a:t>Executive Summary</a:t>
            </a:r>
          </a:p>
          <a:p>
            <a:pPr>
              <a:spcBef>
                <a:spcPts val="1800"/>
              </a:spcBef>
            </a:pPr>
            <a:r>
              <a:rPr lang="en-US" sz="2400" dirty="0" smtClean="0">
                <a:latin typeface="Tahoma"/>
              </a:rPr>
              <a:t>Introduction</a:t>
            </a:r>
          </a:p>
          <a:p>
            <a:pPr>
              <a:spcBef>
                <a:spcPts val="1800"/>
              </a:spcBef>
            </a:pPr>
            <a:r>
              <a:rPr lang="en-US" sz="2400" dirty="0" smtClean="0">
                <a:latin typeface="Tahoma"/>
              </a:rPr>
              <a:t>Chapter 1: Key Elements of Healthy Eating Patterns </a:t>
            </a:r>
          </a:p>
          <a:p>
            <a:pPr>
              <a:spcBef>
                <a:spcPts val="1800"/>
              </a:spcBef>
            </a:pPr>
            <a:r>
              <a:rPr lang="en-US" sz="2400" dirty="0" smtClean="0">
                <a:latin typeface="Tahoma"/>
              </a:rPr>
              <a:t>Chapter 2: Shifts Needed to Align With Healthy Eating Patterns</a:t>
            </a:r>
          </a:p>
          <a:p>
            <a:pPr>
              <a:spcBef>
                <a:spcPts val="1800"/>
              </a:spcBef>
            </a:pPr>
            <a:r>
              <a:rPr lang="en-US" sz="2400" dirty="0" smtClean="0">
                <a:latin typeface="Tahoma"/>
              </a:rPr>
              <a:t>Chapter 3: Everyone Has a Role in Supporting Healthy Eating Patterns</a:t>
            </a:r>
          </a:p>
          <a:p>
            <a:pPr>
              <a:spcBef>
                <a:spcPts val="1800"/>
              </a:spcBef>
            </a:pPr>
            <a:r>
              <a:rPr lang="en-US" sz="2400" dirty="0" smtClean="0">
                <a:latin typeface="Tahoma"/>
              </a:rPr>
              <a:t>Appendixes</a:t>
            </a:r>
            <a:endParaRPr lang="en-US" sz="2400" dirty="0">
              <a:latin typeface="Tahoma"/>
            </a:endParaRPr>
          </a:p>
        </p:txBody>
      </p:sp>
    </p:spTree>
    <p:extLst>
      <p:ext uri="{BB962C8B-B14F-4D97-AF65-F5344CB8AC3E}">
        <p14:creationId xmlns:p14="http://schemas.microsoft.com/office/powerpoint/2010/main" val="12557826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48640" y="228600"/>
            <a:ext cx="8497229" cy="947272"/>
          </a:xfrm>
        </p:spPr>
        <p:txBody>
          <a:bodyPr>
            <a:noAutofit/>
          </a:bodyPr>
          <a:lstStyle/>
          <a:p>
            <a:pPr marL="0" indent="0"/>
            <a:r>
              <a:rPr lang="en-US" sz="3000" i="1" dirty="0" smtClean="0"/>
              <a:t>2015-2020 Dietary Guidelines for Americans:</a:t>
            </a:r>
            <a:br>
              <a:rPr lang="en-US" sz="3000" i="1" dirty="0" smtClean="0"/>
            </a:br>
            <a:r>
              <a:rPr lang="en-US" sz="3000" dirty="0">
                <a:solidFill>
                  <a:srgbClr val="811358"/>
                </a:solidFill>
              </a:rPr>
              <a:t>The Guidelines</a:t>
            </a:r>
          </a:p>
        </p:txBody>
      </p:sp>
      <p:sp>
        <p:nvSpPr>
          <p:cNvPr id="2" name="Content Placeholder 1"/>
          <p:cNvSpPr>
            <a:spLocks noGrp="1"/>
          </p:cNvSpPr>
          <p:nvPr>
            <p:ph type="body" sz="quarter" idx="4294967295"/>
          </p:nvPr>
        </p:nvSpPr>
        <p:spPr>
          <a:xfrm>
            <a:off x="401444" y="1447800"/>
            <a:ext cx="8437756" cy="4750419"/>
          </a:xfrm>
        </p:spPr>
        <p:txBody>
          <a:bodyPr>
            <a:noAutofit/>
          </a:bodyPr>
          <a:lstStyle/>
          <a:p>
            <a:pPr marL="457200" indent="-457200">
              <a:lnSpc>
                <a:spcPct val="110000"/>
              </a:lnSpc>
              <a:spcBef>
                <a:spcPts val="1800"/>
              </a:spcBef>
              <a:buFont typeface="+mj-lt"/>
              <a:buAutoNum type="arabicPeriod"/>
            </a:pPr>
            <a:r>
              <a:rPr lang="en-US" sz="1900" b="1" dirty="0" smtClean="0">
                <a:solidFill>
                  <a:srgbClr val="811358"/>
                </a:solidFill>
                <a:latin typeface="Tahoma"/>
              </a:rPr>
              <a:t>Follow </a:t>
            </a:r>
            <a:r>
              <a:rPr lang="en-US" sz="1900" b="1" dirty="0">
                <a:solidFill>
                  <a:srgbClr val="811358"/>
                </a:solidFill>
                <a:latin typeface="Tahoma"/>
              </a:rPr>
              <a:t>a healthy eating pattern across the lifespan. </a:t>
            </a:r>
            <a:r>
              <a:rPr lang="en-US" sz="1900" dirty="0">
                <a:latin typeface="Tahoma"/>
              </a:rPr>
              <a:t>All food and beverage choices matter. Choose a healthy eating pattern at an appropriate calorie level to help achieve and maintain a healthy body weight, support nutrient adequacy, and reduce the risk of chronic disease</a:t>
            </a:r>
            <a:r>
              <a:rPr lang="en-US" sz="1900" dirty="0" smtClean="0">
                <a:latin typeface="Tahoma"/>
              </a:rPr>
              <a:t>.</a:t>
            </a:r>
          </a:p>
          <a:p>
            <a:pPr marL="457200" indent="-457200">
              <a:lnSpc>
                <a:spcPct val="110000"/>
              </a:lnSpc>
              <a:spcBef>
                <a:spcPts val="1800"/>
              </a:spcBef>
              <a:buFont typeface="+mj-lt"/>
              <a:buAutoNum type="arabicPeriod"/>
            </a:pPr>
            <a:r>
              <a:rPr lang="en-US" sz="1900" b="1" dirty="0">
                <a:solidFill>
                  <a:srgbClr val="811358"/>
                </a:solidFill>
                <a:latin typeface="Tahoma"/>
              </a:rPr>
              <a:t>Focus on variety, nutrient density, and amount. </a:t>
            </a:r>
            <a:r>
              <a:rPr lang="en-US" sz="1900" dirty="0">
                <a:latin typeface="Tahoma"/>
              </a:rPr>
              <a:t>To meet nutrient needs within calorie limits, choose a variety of nutrient-dense foods across and within all food groups in recommended amounts</a:t>
            </a:r>
            <a:r>
              <a:rPr lang="en-US" sz="1900" dirty="0" smtClean="0">
                <a:latin typeface="Tahoma"/>
              </a:rPr>
              <a:t>.</a:t>
            </a:r>
            <a:endParaRPr lang="en-US" sz="1900" b="1" dirty="0" smtClean="0">
              <a:solidFill>
                <a:srgbClr val="F1D00A"/>
              </a:solidFill>
              <a:latin typeface="Tahoma"/>
            </a:endParaRPr>
          </a:p>
          <a:p>
            <a:pPr marL="457200" indent="-457200">
              <a:lnSpc>
                <a:spcPct val="110000"/>
              </a:lnSpc>
              <a:spcBef>
                <a:spcPts val="1800"/>
              </a:spcBef>
              <a:buFont typeface="+mj-lt"/>
              <a:buAutoNum type="arabicPeriod"/>
            </a:pPr>
            <a:r>
              <a:rPr lang="en-US" sz="1900" b="1" dirty="0">
                <a:solidFill>
                  <a:srgbClr val="811358"/>
                </a:solidFill>
                <a:latin typeface="Tahoma"/>
              </a:rPr>
              <a:t>Limit calories from added sugars and saturated fats and reduce sodium intake. </a:t>
            </a:r>
            <a:r>
              <a:rPr lang="en-US" sz="1900" dirty="0">
                <a:latin typeface="Tahoma"/>
              </a:rPr>
              <a:t>Consume an eating pattern low in added sugars, saturated fats, and sodium. </a:t>
            </a:r>
            <a:r>
              <a:rPr lang="en-US" sz="1900" dirty="0" smtClean="0">
                <a:latin typeface="Tahoma"/>
              </a:rPr>
              <a:t>Cut </a:t>
            </a:r>
            <a:r>
              <a:rPr lang="en-US" sz="1900" dirty="0">
                <a:latin typeface="Tahoma"/>
              </a:rPr>
              <a:t>back on foods and beverages higher in these components to amounts that fit within healthy eating patterns</a:t>
            </a:r>
            <a:r>
              <a:rPr lang="en-US" sz="1900" dirty="0" smtClean="0">
                <a:latin typeface="Tahoma"/>
              </a:rPr>
              <a:t>.</a:t>
            </a:r>
            <a:endParaRPr lang="en-US" sz="1900" dirty="0">
              <a:latin typeface="Tahoma"/>
            </a:endParaRPr>
          </a:p>
        </p:txBody>
      </p:sp>
    </p:spTree>
    <p:extLst>
      <p:ext uri="{BB962C8B-B14F-4D97-AF65-F5344CB8AC3E}">
        <p14:creationId xmlns:p14="http://schemas.microsoft.com/office/powerpoint/2010/main" val="36251013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8640" y="152400"/>
            <a:ext cx="8229600" cy="1143000"/>
          </a:xfrm>
        </p:spPr>
        <p:txBody>
          <a:bodyPr>
            <a:noAutofit/>
          </a:bodyPr>
          <a:lstStyle/>
          <a:p>
            <a:pPr marL="0" indent="0"/>
            <a:r>
              <a:rPr lang="en-US" sz="3000" i="1" dirty="0" smtClean="0"/>
              <a:t>2015-2020 Dietary Guidelines for Americans:</a:t>
            </a:r>
            <a:br>
              <a:rPr lang="en-US" sz="3000" i="1" dirty="0" smtClean="0"/>
            </a:br>
            <a:r>
              <a:rPr lang="en-US" sz="3000" dirty="0" smtClean="0">
                <a:solidFill>
                  <a:srgbClr val="811358"/>
                </a:solidFill>
              </a:rPr>
              <a:t>The Guidelines (cont.)</a:t>
            </a:r>
            <a:endParaRPr lang="en-US" sz="3000" dirty="0">
              <a:solidFill>
                <a:srgbClr val="811358"/>
              </a:solidFill>
            </a:endParaRPr>
          </a:p>
        </p:txBody>
      </p:sp>
      <p:sp>
        <p:nvSpPr>
          <p:cNvPr id="2" name="Content Placeholder 1"/>
          <p:cNvSpPr>
            <a:spLocks noGrp="1"/>
          </p:cNvSpPr>
          <p:nvPr>
            <p:ph type="body" sz="quarter" idx="12"/>
          </p:nvPr>
        </p:nvSpPr>
        <p:spPr>
          <a:xfrm>
            <a:off x="504825" y="1583475"/>
            <a:ext cx="8107363" cy="3178096"/>
          </a:xfrm>
        </p:spPr>
        <p:txBody>
          <a:bodyPr>
            <a:normAutofit/>
          </a:bodyPr>
          <a:lstStyle/>
          <a:p>
            <a:pPr marL="457200" indent="-457200">
              <a:lnSpc>
                <a:spcPct val="110000"/>
              </a:lnSpc>
              <a:spcBef>
                <a:spcPts val="1800"/>
              </a:spcBef>
              <a:buFont typeface="+mj-lt"/>
              <a:buAutoNum type="arabicPeriod" startAt="4"/>
            </a:pPr>
            <a:r>
              <a:rPr lang="en-US" sz="1900" b="1" dirty="0" smtClean="0">
                <a:solidFill>
                  <a:srgbClr val="811358"/>
                </a:solidFill>
                <a:latin typeface="Tahoma"/>
              </a:rPr>
              <a:t>Shift </a:t>
            </a:r>
            <a:r>
              <a:rPr lang="en-US" sz="1900" b="1" dirty="0">
                <a:solidFill>
                  <a:srgbClr val="811358"/>
                </a:solidFill>
                <a:latin typeface="Tahoma"/>
              </a:rPr>
              <a:t>to healthier food and beverage choices. </a:t>
            </a:r>
            <a:r>
              <a:rPr lang="en-US" sz="1900" dirty="0">
                <a:latin typeface="Tahoma"/>
              </a:rPr>
              <a:t>Choose nutrient-dense foods and beverages across and within all food groups in place of less healthy choices. </a:t>
            </a:r>
            <a:r>
              <a:rPr lang="en-US" sz="1900" dirty="0" smtClean="0">
                <a:latin typeface="Tahoma"/>
              </a:rPr>
              <a:t>Consider </a:t>
            </a:r>
            <a:r>
              <a:rPr lang="en-US" sz="1900" dirty="0">
                <a:latin typeface="Tahoma"/>
              </a:rPr>
              <a:t>cultural and personal preferences to make these shifts easier to accomplish and maintain</a:t>
            </a:r>
            <a:r>
              <a:rPr lang="en-US" sz="1900" dirty="0" smtClean="0">
                <a:latin typeface="Tahoma"/>
              </a:rPr>
              <a:t>.</a:t>
            </a:r>
            <a:endParaRPr lang="en-US" sz="1900" b="1" dirty="0" smtClean="0">
              <a:solidFill>
                <a:srgbClr val="F1D00A"/>
              </a:solidFill>
              <a:latin typeface="Tahoma"/>
            </a:endParaRPr>
          </a:p>
          <a:p>
            <a:pPr marL="457200" indent="-457200">
              <a:lnSpc>
                <a:spcPct val="110000"/>
              </a:lnSpc>
              <a:spcBef>
                <a:spcPts val="1800"/>
              </a:spcBef>
              <a:buFont typeface="+mj-lt"/>
              <a:buAutoNum type="arabicPeriod" startAt="4"/>
            </a:pPr>
            <a:r>
              <a:rPr lang="en-US" sz="1900" b="1" dirty="0">
                <a:solidFill>
                  <a:srgbClr val="811358"/>
                </a:solidFill>
                <a:latin typeface="Tahoma"/>
              </a:rPr>
              <a:t>Support healthy eating patterns for all. </a:t>
            </a:r>
            <a:r>
              <a:rPr lang="en-US" sz="1900" dirty="0">
                <a:latin typeface="Tahoma"/>
              </a:rPr>
              <a:t>Everyone has a role in helping to create and support healthy eating patterns in multiple settings nationwide, from home to school to work to communities</a:t>
            </a:r>
            <a:r>
              <a:rPr lang="en-US" sz="1900" dirty="0" smtClean="0">
                <a:latin typeface="Tahoma"/>
              </a:rPr>
              <a:t>.</a:t>
            </a:r>
            <a:endParaRPr lang="en-US" sz="1900" dirty="0">
              <a:latin typeface="Tahoma"/>
            </a:endParaRPr>
          </a:p>
        </p:txBody>
      </p:sp>
    </p:spTree>
    <p:extLst>
      <p:ext uri="{BB962C8B-B14F-4D97-AF65-F5344CB8AC3E}">
        <p14:creationId xmlns:p14="http://schemas.microsoft.com/office/powerpoint/2010/main" val="2579950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12239" y="3602154"/>
            <a:ext cx="8003334" cy="1503246"/>
          </a:xfrm>
        </p:spPr>
        <p:txBody>
          <a:bodyPr>
            <a:noAutofit/>
          </a:bodyPr>
          <a:lstStyle/>
          <a:p>
            <a:r>
              <a:rPr lang="en-US" sz="3200" dirty="0" smtClean="0">
                <a:solidFill>
                  <a:srgbClr val="F1D00A"/>
                </a:solidFill>
                <a:latin typeface="Noto Serif"/>
              </a:rPr>
              <a:t>CHAPTER 1:</a:t>
            </a:r>
            <a:r>
              <a:rPr lang="en-US" sz="4400" dirty="0" smtClean="0"/>
              <a:t/>
            </a:r>
            <a:br>
              <a:rPr lang="en-US" sz="4400" dirty="0" smtClean="0"/>
            </a:br>
            <a:r>
              <a:rPr lang="en-US" sz="4400" dirty="0" smtClean="0"/>
              <a:t>Key Elements of Healthy Eating Patterns</a:t>
            </a:r>
            <a:endParaRPr lang="en-US" sz="4400" dirty="0"/>
          </a:p>
        </p:txBody>
      </p:sp>
    </p:spTree>
    <p:extLst>
      <p:ext uri="{BB962C8B-B14F-4D97-AF65-F5344CB8AC3E}">
        <p14:creationId xmlns:p14="http://schemas.microsoft.com/office/powerpoint/2010/main" val="39407555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48640" y="228600"/>
            <a:ext cx="8497229" cy="947272"/>
          </a:xfrm>
        </p:spPr>
        <p:txBody>
          <a:bodyPr>
            <a:noAutofit/>
          </a:bodyPr>
          <a:lstStyle/>
          <a:p>
            <a:pPr>
              <a:lnSpc>
                <a:spcPct val="110000"/>
              </a:lnSpc>
            </a:pPr>
            <a:r>
              <a:rPr lang="en-US" sz="3000" dirty="0"/>
              <a:t>Key Elements of Healthy Eating </a:t>
            </a:r>
            <a:r>
              <a:rPr lang="en-US" sz="3000" dirty="0" smtClean="0"/>
              <a:t>Patterns:</a:t>
            </a:r>
            <a:r>
              <a:rPr lang="en-US" sz="3000" dirty="0">
                <a:solidFill>
                  <a:srgbClr val="0070C0"/>
                </a:solidFill>
              </a:rPr>
              <a:t/>
            </a:r>
            <a:br>
              <a:rPr lang="en-US" sz="3000" dirty="0">
                <a:solidFill>
                  <a:srgbClr val="0070C0"/>
                </a:solidFill>
              </a:rPr>
            </a:br>
            <a:r>
              <a:rPr lang="en-US" sz="3000" dirty="0" smtClean="0">
                <a:solidFill>
                  <a:srgbClr val="811358"/>
                </a:solidFill>
              </a:rPr>
              <a:t>The </a:t>
            </a:r>
            <a:r>
              <a:rPr lang="en-US" sz="3000" dirty="0">
                <a:solidFill>
                  <a:srgbClr val="811358"/>
                </a:solidFill>
              </a:rPr>
              <a:t>Guidelines</a:t>
            </a:r>
          </a:p>
        </p:txBody>
      </p:sp>
      <p:sp>
        <p:nvSpPr>
          <p:cNvPr id="2" name="Content Placeholder 1"/>
          <p:cNvSpPr>
            <a:spLocks noGrp="1"/>
          </p:cNvSpPr>
          <p:nvPr>
            <p:ph type="body" sz="quarter" idx="4294967295"/>
          </p:nvPr>
        </p:nvSpPr>
        <p:spPr>
          <a:xfrm>
            <a:off x="367991" y="1600200"/>
            <a:ext cx="8385718" cy="4627753"/>
          </a:xfrm>
        </p:spPr>
        <p:txBody>
          <a:bodyPr>
            <a:normAutofit fontScale="92500" lnSpcReduction="20000"/>
          </a:bodyPr>
          <a:lstStyle/>
          <a:p>
            <a:pPr marL="457200" indent="-457200">
              <a:lnSpc>
                <a:spcPct val="130000"/>
              </a:lnSpc>
              <a:spcBef>
                <a:spcPts val="1800"/>
              </a:spcBef>
              <a:buFont typeface="+mj-lt"/>
              <a:buAutoNum type="arabicPeriod"/>
            </a:pPr>
            <a:r>
              <a:rPr lang="en-US" sz="2000" b="1" dirty="0" smtClean="0">
                <a:solidFill>
                  <a:srgbClr val="811358"/>
                </a:solidFill>
                <a:latin typeface="Tahoma"/>
              </a:rPr>
              <a:t>Follow </a:t>
            </a:r>
            <a:r>
              <a:rPr lang="en-US" sz="2000" b="1" dirty="0">
                <a:solidFill>
                  <a:srgbClr val="811358"/>
                </a:solidFill>
                <a:latin typeface="Tahoma"/>
              </a:rPr>
              <a:t>a healthy eating pattern across the lifespan. </a:t>
            </a:r>
            <a:r>
              <a:rPr lang="en-US" sz="2000" dirty="0">
                <a:latin typeface="Tahoma"/>
              </a:rPr>
              <a:t>All food and beverage choices matter. Choose a healthy eating pattern at an appropriate calorie level to help achieve and maintain a healthy body weight, support nutrient adequacy, and reduce the risk of chronic disease</a:t>
            </a:r>
            <a:r>
              <a:rPr lang="en-US" sz="2000" dirty="0" smtClean="0">
                <a:latin typeface="Tahoma"/>
              </a:rPr>
              <a:t>.</a:t>
            </a:r>
          </a:p>
          <a:p>
            <a:pPr marL="457200" indent="-457200">
              <a:lnSpc>
                <a:spcPct val="130000"/>
              </a:lnSpc>
              <a:spcBef>
                <a:spcPts val="1800"/>
              </a:spcBef>
              <a:buFont typeface="+mj-lt"/>
              <a:buAutoNum type="arabicPeriod"/>
            </a:pPr>
            <a:r>
              <a:rPr lang="en-US" sz="2000" b="1" dirty="0">
                <a:solidFill>
                  <a:srgbClr val="811358"/>
                </a:solidFill>
                <a:latin typeface="Tahoma"/>
              </a:rPr>
              <a:t>Focus on variety, nutrient density, and amount. </a:t>
            </a:r>
            <a:r>
              <a:rPr lang="en-US" sz="2000" dirty="0">
                <a:latin typeface="Tahoma"/>
              </a:rPr>
              <a:t>To meet nutrient needs within calorie limits, choose a variety of nutrient-dense foods across and within all food groups in recommended amounts</a:t>
            </a:r>
            <a:r>
              <a:rPr lang="en-US" sz="2000" dirty="0" smtClean="0">
                <a:latin typeface="Tahoma"/>
              </a:rPr>
              <a:t>.</a:t>
            </a:r>
            <a:endParaRPr lang="en-US" sz="2000" b="1" dirty="0" smtClean="0">
              <a:solidFill>
                <a:srgbClr val="F1D00A"/>
              </a:solidFill>
              <a:latin typeface="Tahoma"/>
            </a:endParaRPr>
          </a:p>
          <a:p>
            <a:pPr marL="457200" indent="-457200">
              <a:lnSpc>
                <a:spcPct val="130000"/>
              </a:lnSpc>
              <a:spcBef>
                <a:spcPts val="1800"/>
              </a:spcBef>
              <a:buFont typeface="+mj-lt"/>
              <a:buAutoNum type="arabicPeriod"/>
            </a:pPr>
            <a:r>
              <a:rPr lang="en-US" sz="2000" b="1" dirty="0">
                <a:solidFill>
                  <a:srgbClr val="811358"/>
                </a:solidFill>
                <a:latin typeface="Tahoma"/>
              </a:rPr>
              <a:t>Limit calories from added sugars and saturated fats and reduce sodium intake. </a:t>
            </a:r>
            <a:r>
              <a:rPr lang="en-US" sz="2000" dirty="0">
                <a:latin typeface="Tahoma"/>
              </a:rPr>
              <a:t>Consume an eating pattern low in added sugars, saturated fats, and sodium. </a:t>
            </a:r>
            <a:r>
              <a:rPr lang="en-US" sz="2000" dirty="0" smtClean="0">
                <a:latin typeface="Tahoma"/>
              </a:rPr>
              <a:t>Cut </a:t>
            </a:r>
            <a:r>
              <a:rPr lang="en-US" sz="2000" dirty="0">
                <a:latin typeface="Tahoma"/>
              </a:rPr>
              <a:t>back on foods and beverages higher in these components to amounts that fit within healthy eating patterns</a:t>
            </a:r>
            <a:r>
              <a:rPr lang="en-US" sz="2000" dirty="0" smtClean="0">
                <a:latin typeface="Tahoma"/>
              </a:rPr>
              <a:t>.</a:t>
            </a:r>
            <a:endParaRPr lang="en-US" sz="2400" dirty="0">
              <a:latin typeface="Tahoma"/>
            </a:endParaRPr>
          </a:p>
        </p:txBody>
      </p:sp>
    </p:spTree>
    <p:extLst>
      <p:ext uri="{BB962C8B-B14F-4D97-AF65-F5344CB8AC3E}">
        <p14:creationId xmlns:p14="http://schemas.microsoft.com/office/powerpoint/2010/main" val="29814277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548640" y="228600"/>
            <a:ext cx="8497229" cy="947272"/>
          </a:xfrm>
        </p:spPr>
        <p:txBody>
          <a:bodyPr>
            <a:noAutofit/>
          </a:bodyPr>
          <a:lstStyle/>
          <a:p>
            <a:pPr>
              <a:lnSpc>
                <a:spcPct val="110000"/>
              </a:lnSpc>
            </a:pPr>
            <a:r>
              <a:rPr lang="en-US" sz="3000" dirty="0"/>
              <a:t>Key Elements of Healthy Eating </a:t>
            </a:r>
            <a:r>
              <a:rPr lang="en-US" sz="3000" dirty="0" smtClean="0"/>
              <a:t>Patterns:</a:t>
            </a:r>
            <a:r>
              <a:rPr lang="en-US" sz="3000" dirty="0">
                <a:solidFill>
                  <a:srgbClr val="0070C0"/>
                </a:solidFill>
              </a:rPr>
              <a:t/>
            </a:r>
            <a:br>
              <a:rPr lang="en-US" sz="3000" dirty="0">
                <a:solidFill>
                  <a:srgbClr val="0070C0"/>
                </a:solidFill>
              </a:rPr>
            </a:br>
            <a:r>
              <a:rPr lang="en-US" sz="3000" dirty="0" smtClean="0">
                <a:solidFill>
                  <a:srgbClr val="811358"/>
                </a:solidFill>
              </a:rPr>
              <a:t>Key Recommendations</a:t>
            </a:r>
            <a:endParaRPr lang="en-US" sz="3000" dirty="0">
              <a:solidFill>
                <a:srgbClr val="811358"/>
              </a:solidFill>
            </a:endParaRPr>
          </a:p>
        </p:txBody>
      </p:sp>
      <p:sp>
        <p:nvSpPr>
          <p:cNvPr id="7" name="Text Placeholder 6"/>
          <p:cNvSpPr>
            <a:spLocks noGrp="1"/>
          </p:cNvSpPr>
          <p:nvPr>
            <p:ph idx="1"/>
          </p:nvPr>
        </p:nvSpPr>
        <p:spPr>
          <a:xfrm>
            <a:off x="548640" y="1494263"/>
            <a:ext cx="8160463" cy="4962293"/>
          </a:xfrm>
        </p:spPr>
        <p:txBody>
          <a:bodyPr>
            <a:normAutofit fontScale="92500" lnSpcReduction="20000"/>
          </a:bodyPr>
          <a:lstStyle/>
          <a:p>
            <a:pPr>
              <a:lnSpc>
                <a:spcPct val="130000"/>
              </a:lnSpc>
              <a:spcBef>
                <a:spcPts val="1800"/>
              </a:spcBef>
              <a:buSzPct val="175000"/>
              <a:buBlip>
                <a:blip r:embed="rId3"/>
              </a:buBlip>
            </a:pPr>
            <a:r>
              <a:rPr lang="en-US" sz="1900" b="1" dirty="0">
                <a:latin typeface="Tahoma"/>
              </a:rPr>
              <a:t>Consume a healthy eating pattern that accounts for all foods and beverages within an appropriate calorie </a:t>
            </a:r>
            <a:r>
              <a:rPr lang="en-US" sz="1900" b="1" dirty="0" smtClean="0">
                <a:latin typeface="Tahoma"/>
              </a:rPr>
              <a:t>level.</a:t>
            </a:r>
          </a:p>
          <a:p>
            <a:pPr>
              <a:lnSpc>
                <a:spcPct val="130000"/>
              </a:lnSpc>
              <a:spcBef>
                <a:spcPts val="1800"/>
              </a:spcBef>
              <a:buSzPct val="175000"/>
              <a:buBlip>
                <a:blip r:embed="rId3"/>
              </a:buBlip>
            </a:pPr>
            <a:r>
              <a:rPr lang="en-US" sz="1900" b="1" dirty="0" smtClean="0">
                <a:latin typeface="Tahoma"/>
              </a:rPr>
              <a:t>A </a:t>
            </a:r>
            <a:r>
              <a:rPr lang="en-US" sz="1900" b="1" dirty="0">
                <a:latin typeface="Tahoma"/>
              </a:rPr>
              <a:t>healthy eating pattern includes</a:t>
            </a:r>
            <a:r>
              <a:rPr lang="en-US" sz="1900" b="1" dirty="0" smtClean="0">
                <a:latin typeface="Tahoma"/>
              </a:rPr>
              <a:t>:</a:t>
            </a:r>
          </a:p>
          <a:p>
            <a:pPr marL="795338">
              <a:lnSpc>
                <a:spcPct val="130000"/>
              </a:lnSpc>
            </a:pPr>
            <a:r>
              <a:rPr lang="en-US" sz="1600" dirty="0">
                <a:latin typeface="Tahoma"/>
              </a:rPr>
              <a:t>A variety of vegetables from all of the subgroups—dark green, red and orange, legumes (beans and peas), starchy, and other</a:t>
            </a:r>
          </a:p>
          <a:p>
            <a:pPr marL="795338">
              <a:lnSpc>
                <a:spcPct val="130000"/>
              </a:lnSpc>
            </a:pPr>
            <a:r>
              <a:rPr lang="en-US" sz="1600" dirty="0">
                <a:latin typeface="Tahoma"/>
              </a:rPr>
              <a:t>Fruits, especially whole fruits</a:t>
            </a:r>
          </a:p>
          <a:p>
            <a:pPr marL="795338">
              <a:lnSpc>
                <a:spcPct val="130000"/>
              </a:lnSpc>
            </a:pPr>
            <a:r>
              <a:rPr lang="en-US" sz="1600" dirty="0">
                <a:latin typeface="Tahoma"/>
              </a:rPr>
              <a:t>Grains, at least half of which are whole grains</a:t>
            </a:r>
          </a:p>
          <a:p>
            <a:pPr marL="795338">
              <a:lnSpc>
                <a:spcPct val="130000"/>
              </a:lnSpc>
            </a:pPr>
            <a:r>
              <a:rPr lang="en-US" sz="1600" dirty="0">
                <a:latin typeface="Tahoma"/>
              </a:rPr>
              <a:t>Fat-free or low-fat dairy, including milk, yogurt, cheese, and/or fortified soy beverages</a:t>
            </a:r>
          </a:p>
          <a:p>
            <a:pPr marL="795338">
              <a:lnSpc>
                <a:spcPct val="130000"/>
              </a:lnSpc>
            </a:pPr>
            <a:r>
              <a:rPr lang="en-US" sz="1600" dirty="0">
                <a:latin typeface="Tahoma"/>
              </a:rPr>
              <a:t>A variety of protein foods, including seafood, lean meats and poultry, eggs, legumes (beans and peas), and nuts, seeds, and soy products</a:t>
            </a:r>
          </a:p>
          <a:p>
            <a:pPr marL="795338">
              <a:lnSpc>
                <a:spcPct val="130000"/>
              </a:lnSpc>
            </a:pPr>
            <a:r>
              <a:rPr lang="en-US" sz="1600" dirty="0" smtClean="0">
                <a:latin typeface="Tahoma"/>
              </a:rPr>
              <a:t>Oils</a:t>
            </a:r>
            <a:endParaRPr lang="en-US" sz="1500" b="1" dirty="0" smtClean="0">
              <a:latin typeface="Tahoma"/>
            </a:endParaRPr>
          </a:p>
          <a:p>
            <a:pPr>
              <a:lnSpc>
                <a:spcPct val="130000"/>
              </a:lnSpc>
              <a:spcBef>
                <a:spcPts val="1800"/>
              </a:spcBef>
              <a:buSzPct val="175000"/>
              <a:buBlip>
                <a:blip r:embed="rId3"/>
              </a:buBlip>
            </a:pPr>
            <a:r>
              <a:rPr lang="en-US" sz="1900" b="1" dirty="0" smtClean="0">
                <a:latin typeface="Tahoma"/>
              </a:rPr>
              <a:t>A healthy eating pattern limits:</a:t>
            </a:r>
            <a:endParaRPr lang="en-US" sz="1900" dirty="0" smtClean="0">
              <a:latin typeface="Tahoma"/>
            </a:endParaRPr>
          </a:p>
          <a:p>
            <a:pPr marL="795338">
              <a:lnSpc>
                <a:spcPct val="130000"/>
              </a:lnSpc>
            </a:pPr>
            <a:r>
              <a:rPr lang="en-US" sz="1600" dirty="0" smtClean="0">
                <a:latin typeface="Tahoma"/>
              </a:rPr>
              <a:t>Saturated fats and </a:t>
            </a:r>
            <a:r>
              <a:rPr lang="en-US" sz="1600" i="1" dirty="0" smtClean="0">
                <a:latin typeface="Tahoma"/>
              </a:rPr>
              <a:t>trans</a:t>
            </a:r>
            <a:r>
              <a:rPr lang="en-US" sz="1600" dirty="0" smtClean="0">
                <a:latin typeface="Tahoma"/>
              </a:rPr>
              <a:t> fats, added sugars, and sodium</a:t>
            </a:r>
            <a:endParaRPr lang="en-US" sz="1600" dirty="0">
              <a:latin typeface="Tahoma"/>
            </a:endParaRPr>
          </a:p>
        </p:txBody>
      </p:sp>
    </p:spTree>
    <p:extLst>
      <p:ext uri="{BB962C8B-B14F-4D97-AF65-F5344CB8AC3E}">
        <p14:creationId xmlns:p14="http://schemas.microsoft.com/office/powerpoint/2010/main" val="31742546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548640" y="228600"/>
            <a:ext cx="8497229" cy="947272"/>
          </a:xfrm>
        </p:spPr>
        <p:txBody>
          <a:bodyPr>
            <a:noAutofit/>
          </a:bodyPr>
          <a:lstStyle/>
          <a:p>
            <a:pPr>
              <a:lnSpc>
                <a:spcPct val="110000"/>
              </a:lnSpc>
            </a:pPr>
            <a:r>
              <a:rPr lang="en-US" sz="3000" dirty="0"/>
              <a:t>Key Elements of Healthy Eating </a:t>
            </a:r>
            <a:r>
              <a:rPr lang="en-US" sz="3000" dirty="0" smtClean="0"/>
              <a:t>Patterns:</a:t>
            </a:r>
            <a:r>
              <a:rPr lang="en-US" sz="3000" dirty="0">
                <a:solidFill>
                  <a:srgbClr val="0070C0"/>
                </a:solidFill>
              </a:rPr>
              <a:t/>
            </a:r>
            <a:br>
              <a:rPr lang="en-US" sz="3000" dirty="0">
                <a:solidFill>
                  <a:srgbClr val="0070C0"/>
                </a:solidFill>
              </a:rPr>
            </a:br>
            <a:r>
              <a:rPr lang="en-US" sz="3000" dirty="0" smtClean="0">
                <a:solidFill>
                  <a:srgbClr val="811358"/>
                </a:solidFill>
              </a:rPr>
              <a:t>Key Recommendations (cont.)</a:t>
            </a:r>
            <a:endParaRPr lang="en-US" sz="3000" dirty="0">
              <a:solidFill>
                <a:srgbClr val="811358"/>
              </a:solidFill>
            </a:endParaRPr>
          </a:p>
        </p:txBody>
      </p:sp>
      <p:sp>
        <p:nvSpPr>
          <p:cNvPr id="7" name="Text Placeholder 6"/>
          <p:cNvSpPr>
            <a:spLocks noGrp="1"/>
          </p:cNvSpPr>
          <p:nvPr>
            <p:ph idx="1"/>
          </p:nvPr>
        </p:nvSpPr>
        <p:spPr>
          <a:xfrm>
            <a:off x="548640" y="1494263"/>
            <a:ext cx="8160463" cy="4962293"/>
          </a:xfrm>
        </p:spPr>
        <p:txBody>
          <a:bodyPr>
            <a:normAutofit/>
          </a:bodyPr>
          <a:lstStyle/>
          <a:p>
            <a:pPr marL="0" indent="0">
              <a:buNone/>
            </a:pPr>
            <a:r>
              <a:rPr lang="en-US" sz="1900" dirty="0">
                <a:latin typeface="Tahoma"/>
              </a:rPr>
              <a:t>Key Recommendations that are quantitative are provided for several components of the diet that should be limited. These components are of particular public health concern in the United States, and the specified limits can help individuals achieve healthy eating patterns within calorie limits</a:t>
            </a:r>
            <a:r>
              <a:rPr lang="en-US" sz="1900" dirty="0" smtClean="0">
                <a:latin typeface="Tahoma"/>
              </a:rPr>
              <a:t>:</a:t>
            </a:r>
            <a:endParaRPr lang="en-US" sz="1500" dirty="0" smtClean="0">
              <a:latin typeface="Tahoma"/>
            </a:endParaRPr>
          </a:p>
          <a:p>
            <a:pPr>
              <a:lnSpc>
                <a:spcPct val="110000"/>
              </a:lnSpc>
              <a:spcBef>
                <a:spcPts val="1800"/>
              </a:spcBef>
              <a:buSzPct val="175000"/>
              <a:buBlip>
                <a:blip r:embed="rId3"/>
              </a:buBlip>
            </a:pPr>
            <a:r>
              <a:rPr lang="en-US" sz="1900" dirty="0" smtClean="0">
                <a:latin typeface="Tahoma"/>
              </a:rPr>
              <a:t>Consume </a:t>
            </a:r>
            <a:r>
              <a:rPr lang="en-US" sz="1900" dirty="0">
                <a:latin typeface="Tahoma"/>
              </a:rPr>
              <a:t>less than 10 percent of calories per day from added </a:t>
            </a:r>
            <a:r>
              <a:rPr lang="en-US" sz="1900" dirty="0" smtClean="0">
                <a:latin typeface="Tahoma"/>
              </a:rPr>
              <a:t>sugars</a:t>
            </a:r>
          </a:p>
          <a:p>
            <a:pPr>
              <a:lnSpc>
                <a:spcPct val="110000"/>
              </a:lnSpc>
              <a:spcBef>
                <a:spcPts val="1800"/>
              </a:spcBef>
              <a:buSzPct val="175000"/>
              <a:buBlip>
                <a:blip r:embed="rId3"/>
              </a:buBlip>
            </a:pPr>
            <a:r>
              <a:rPr lang="en-US" sz="1900" dirty="0" smtClean="0">
                <a:latin typeface="Tahoma"/>
              </a:rPr>
              <a:t>Consume </a:t>
            </a:r>
            <a:r>
              <a:rPr lang="en-US" sz="1900" dirty="0">
                <a:latin typeface="Tahoma"/>
              </a:rPr>
              <a:t>less than 10 percent of calories per day from saturated </a:t>
            </a:r>
            <a:r>
              <a:rPr lang="en-US" sz="1900" dirty="0" smtClean="0">
                <a:latin typeface="Tahoma"/>
              </a:rPr>
              <a:t>fats</a:t>
            </a:r>
          </a:p>
          <a:p>
            <a:pPr>
              <a:lnSpc>
                <a:spcPct val="110000"/>
              </a:lnSpc>
              <a:spcBef>
                <a:spcPts val="1800"/>
              </a:spcBef>
              <a:buSzPct val="175000"/>
              <a:buBlip>
                <a:blip r:embed="rId3"/>
              </a:buBlip>
            </a:pPr>
            <a:r>
              <a:rPr lang="en-US" sz="1900" dirty="0" smtClean="0">
                <a:latin typeface="Tahoma"/>
              </a:rPr>
              <a:t>Consume </a:t>
            </a:r>
            <a:r>
              <a:rPr lang="en-US" sz="1900" dirty="0">
                <a:latin typeface="Tahoma"/>
              </a:rPr>
              <a:t>less than 2,300 milligrams (mg) per day of </a:t>
            </a:r>
            <a:r>
              <a:rPr lang="en-US" sz="1900" dirty="0" smtClean="0">
                <a:latin typeface="Tahoma"/>
              </a:rPr>
              <a:t>sodium</a:t>
            </a:r>
          </a:p>
          <a:p>
            <a:pPr>
              <a:lnSpc>
                <a:spcPct val="110000"/>
              </a:lnSpc>
              <a:spcBef>
                <a:spcPts val="1800"/>
              </a:spcBef>
              <a:buSzPct val="175000"/>
              <a:buBlip>
                <a:blip r:embed="rId3"/>
              </a:buBlip>
            </a:pPr>
            <a:r>
              <a:rPr lang="en-US" sz="1900" dirty="0" smtClean="0">
                <a:latin typeface="Tahoma"/>
              </a:rPr>
              <a:t>If </a:t>
            </a:r>
            <a:r>
              <a:rPr lang="en-US" sz="1900" dirty="0">
                <a:latin typeface="Tahoma"/>
              </a:rPr>
              <a:t>alcohol is consumed, it should be consumed in moderation—up to one </a:t>
            </a:r>
            <a:r>
              <a:rPr lang="en-US" sz="1900" dirty="0" smtClean="0">
                <a:latin typeface="Tahoma"/>
              </a:rPr>
              <a:t>drink </a:t>
            </a:r>
            <a:r>
              <a:rPr lang="en-US" sz="1900" dirty="0">
                <a:latin typeface="Tahoma"/>
              </a:rPr>
              <a:t>per day for women and up to two drinks per day for men—and only </a:t>
            </a:r>
            <a:r>
              <a:rPr lang="en-US" sz="1900" dirty="0" smtClean="0">
                <a:latin typeface="Tahoma"/>
              </a:rPr>
              <a:t>by </a:t>
            </a:r>
            <a:r>
              <a:rPr lang="en-US" sz="1900" dirty="0">
                <a:latin typeface="Tahoma"/>
              </a:rPr>
              <a:t>adults of legal drinking </a:t>
            </a:r>
            <a:r>
              <a:rPr lang="en-US" sz="1900" dirty="0" smtClean="0">
                <a:latin typeface="Tahoma"/>
              </a:rPr>
              <a:t>age</a:t>
            </a:r>
          </a:p>
          <a:p>
            <a:pPr>
              <a:lnSpc>
                <a:spcPct val="110000"/>
              </a:lnSpc>
              <a:spcBef>
                <a:spcPts val="1800"/>
              </a:spcBef>
              <a:buSzPct val="175000"/>
              <a:buBlip>
                <a:blip r:embed="rId3"/>
              </a:buBlip>
            </a:pPr>
            <a:r>
              <a:rPr lang="en-US" sz="1900" dirty="0" smtClean="0">
                <a:latin typeface="Tahoma"/>
              </a:rPr>
              <a:t>Meet </a:t>
            </a:r>
            <a:r>
              <a:rPr lang="en-US" sz="1900" dirty="0">
                <a:latin typeface="Tahoma"/>
              </a:rPr>
              <a:t>the </a:t>
            </a:r>
            <a:r>
              <a:rPr lang="en-US" sz="1900" i="1" dirty="0">
                <a:latin typeface="Tahoma"/>
              </a:rPr>
              <a:t>Physical Activity Guidelines for Americans</a:t>
            </a:r>
            <a:endParaRPr lang="en-US" sz="1700" dirty="0">
              <a:latin typeface="Tahoma"/>
            </a:endParaRPr>
          </a:p>
        </p:txBody>
      </p:sp>
    </p:spTree>
    <p:extLst>
      <p:ext uri="{BB962C8B-B14F-4D97-AF65-F5344CB8AC3E}">
        <p14:creationId xmlns:p14="http://schemas.microsoft.com/office/powerpoint/2010/main" val="16008573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48640" y="384048"/>
            <a:ext cx="8229600" cy="1143000"/>
          </a:xfrm>
        </p:spPr>
        <p:txBody>
          <a:bodyPr/>
          <a:lstStyle/>
          <a:p>
            <a:r>
              <a:rPr lang="en-US" dirty="0"/>
              <a:t>Principles of Healthy Eating Patterns</a:t>
            </a:r>
          </a:p>
        </p:txBody>
      </p:sp>
      <p:sp>
        <p:nvSpPr>
          <p:cNvPr id="3" name="Content Placeholder 2"/>
          <p:cNvSpPr>
            <a:spLocks noGrp="1"/>
          </p:cNvSpPr>
          <p:nvPr>
            <p:ph type="body" sz="quarter" idx="12"/>
          </p:nvPr>
        </p:nvSpPr>
        <p:spPr>
          <a:xfrm>
            <a:off x="791882" y="1643904"/>
            <a:ext cx="7835247" cy="4634233"/>
          </a:xfrm>
        </p:spPr>
        <p:txBody>
          <a:bodyPr>
            <a:normAutofit fontScale="70000" lnSpcReduction="20000"/>
          </a:bodyPr>
          <a:lstStyle/>
          <a:p>
            <a:pPr lvl="0">
              <a:lnSpc>
                <a:spcPct val="130000"/>
              </a:lnSpc>
              <a:spcBef>
                <a:spcPts val="1800"/>
              </a:spcBef>
            </a:pPr>
            <a:r>
              <a:rPr lang="en-US" dirty="0" smtClean="0">
                <a:latin typeface="Tahoma"/>
              </a:rPr>
              <a:t>An eating pattern represents the totality of all foods and beverages consumed</a:t>
            </a:r>
          </a:p>
          <a:p>
            <a:pPr lvl="1">
              <a:lnSpc>
                <a:spcPct val="130000"/>
              </a:lnSpc>
            </a:pPr>
            <a:r>
              <a:rPr lang="en-US" dirty="0" smtClean="0">
                <a:latin typeface="Tahoma"/>
              </a:rPr>
              <a:t>It is more than the sum of its parts; the totality of what individuals habitually eat and drink act synergistically in relation to health. </a:t>
            </a:r>
          </a:p>
          <a:p>
            <a:pPr lvl="0">
              <a:lnSpc>
                <a:spcPct val="130000"/>
              </a:lnSpc>
              <a:spcBef>
                <a:spcPts val="1800"/>
              </a:spcBef>
            </a:pPr>
            <a:r>
              <a:rPr lang="en-US" dirty="0" smtClean="0">
                <a:latin typeface="Tahoma"/>
              </a:rPr>
              <a:t>Nutritional needs should be met primarily from foods</a:t>
            </a:r>
          </a:p>
          <a:p>
            <a:pPr lvl="1">
              <a:lnSpc>
                <a:spcPct val="130000"/>
              </a:lnSpc>
            </a:pPr>
            <a:r>
              <a:rPr lang="en-US" dirty="0" smtClean="0">
                <a:latin typeface="Tahoma"/>
              </a:rPr>
              <a:t>Individuals should aim to meet their nutrient needs through healthy eating patterns that include foods  in nutrient-dense forms. </a:t>
            </a:r>
          </a:p>
          <a:p>
            <a:pPr>
              <a:lnSpc>
                <a:spcPct val="130000"/>
              </a:lnSpc>
              <a:spcBef>
                <a:spcPts val="1800"/>
              </a:spcBef>
            </a:pPr>
            <a:r>
              <a:rPr lang="en-US" dirty="0" smtClean="0">
                <a:latin typeface="Tahoma"/>
              </a:rPr>
              <a:t>Healthy eating patterns are adaptable </a:t>
            </a:r>
          </a:p>
          <a:p>
            <a:pPr lvl="1">
              <a:lnSpc>
                <a:spcPct val="130000"/>
              </a:lnSpc>
            </a:pPr>
            <a:r>
              <a:rPr lang="en-US" dirty="0" smtClean="0">
                <a:latin typeface="Tahoma"/>
              </a:rPr>
              <a:t>Any eating pattern can be tailored to the individual’s socio-cultural and personal preferences.</a:t>
            </a:r>
          </a:p>
        </p:txBody>
      </p:sp>
    </p:spTree>
    <p:extLst>
      <p:ext uri="{BB962C8B-B14F-4D97-AF65-F5344CB8AC3E}">
        <p14:creationId xmlns:p14="http://schemas.microsoft.com/office/powerpoint/2010/main" val="8381101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384048"/>
            <a:ext cx="8229600" cy="1143000"/>
          </a:xfrm>
        </p:spPr>
        <p:txBody>
          <a:bodyPr>
            <a:normAutofit/>
          </a:bodyPr>
          <a:lstStyle/>
          <a:p>
            <a:r>
              <a:rPr lang="en-US" sz="3600" dirty="0" smtClean="0"/>
              <a:t>The Science Behind Healthy Eating Patterns</a:t>
            </a:r>
            <a:endParaRPr lang="en-US" sz="3600" dirty="0"/>
          </a:p>
        </p:txBody>
      </p:sp>
      <p:sp>
        <p:nvSpPr>
          <p:cNvPr id="4" name="Content Placeholder 3"/>
          <p:cNvSpPr>
            <a:spLocks noGrp="1"/>
          </p:cNvSpPr>
          <p:nvPr>
            <p:ph type="body" sz="quarter" idx="12"/>
          </p:nvPr>
        </p:nvSpPr>
        <p:spPr>
          <a:xfrm>
            <a:off x="791882" y="1639591"/>
            <a:ext cx="7835247" cy="4466964"/>
          </a:xfrm>
        </p:spPr>
        <p:txBody>
          <a:bodyPr>
            <a:normAutofit fontScale="85000" lnSpcReduction="20000"/>
          </a:bodyPr>
          <a:lstStyle/>
          <a:p>
            <a:pPr>
              <a:lnSpc>
                <a:spcPct val="130000"/>
              </a:lnSpc>
              <a:spcBef>
                <a:spcPts val="1800"/>
              </a:spcBef>
            </a:pPr>
            <a:r>
              <a:rPr lang="en-US" dirty="0" smtClean="0">
                <a:latin typeface="Tahoma"/>
              </a:rPr>
              <a:t>Systematic reviews of scientific research </a:t>
            </a:r>
          </a:p>
          <a:p>
            <a:pPr lvl="1">
              <a:lnSpc>
                <a:spcPct val="120000"/>
              </a:lnSpc>
            </a:pPr>
            <a:r>
              <a:rPr lang="en-US" dirty="0" smtClean="0">
                <a:latin typeface="Tahoma"/>
              </a:rPr>
              <a:t>To examine relationships between the overall eating pattern, including its constituent foods, beverages, and nutrients, and health outcomes.</a:t>
            </a:r>
          </a:p>
          <a:p>
            <a:pPr>
              <a:lnSpc>
                <a:spcPct val="130000"/>
              </a:lnSpc>
              <a:spcBef>
                <a:spcPts val="1800"/>
              </a:spcBef>
            </a:pPr>
            <a:r>
              <a:rPr lang="en-US" dirty="0" smtClean="0">
                <a:latin typeface="Tahoma"/>
              </a:rPr>
              <a:t>Food pattern modeling </a:t>
            </a:r>
          </a:p>
          <a:p>
            <a:pPr lvl="1">
              <a:lnSpc>
                <a:spcPct val="120000"/>
              </a:lnSpc>
            </a:pPr>
            <a:r>
              <a:rPr lang="en-US" dirty="0" smtClean="0">
                <a:latin typeface="Tahoma"/>
              </a:rPr>
              <a:t>To assess how well various combinations and amounts of foods from all food groups would result in healthy eating patterns that meet nutrient needs and accommodate limits, such as those for saturated fats, added sugars, and sodium.</a:t>
            </a:r>
          </a:p>
          <a:p>
            <a:pPr>
              <a:lnSpc>
                <a:spcPct val="130000"/>
              </a:lnSpc>
              <a:spcBef>
                <a:spcPts val="1800"/>
              </a:spcBef>
            </a:pPr>
            <a:r>
              <a:rPr lang="en-US" dirty="0" smtClean="0">
                <a:latin typeface="Tahoma"/>
              </a:rPr>
              <a:t>Analyses of current intakes </a:t>
            </a:r>
          </a:p>
          <a:p>
            <a:pPr lvl="1">
              <a:lnSpc>
                <a:spcPct val="130000"/>
              </a:lnSpc>
            </a:pPr>
            <a:r>
              <a:rPr lang="en-US" dirty="0" smtClean="0">
                <a:latin typeface="Tahoma"/>
              </a:rPr>
              <a:t>To identify areas of potential public health concern.</a:t>
            </a:r>
          </a:p>
        </p:txBody>
      </p:sp>
    </p:spTree>
    <p:extLst>
      <p:ext uri="{BB962C8B-B14F-4D97-AF65-F5344CB8AC3E}">
        <p14:creationId xmlns:p14="http://schemas.microsoft.com/office/powerpoint/2010/main" val="294277715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28600"/>
            <a:ext cx="8229600" cy="969575"/>
          </a:xfrm>
        </p:spPr>
        <p:txBody>
          <a:bodyPr>
            <a:normAutofit/>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2800" dirty="0" smtClean="0"/>
              <a:t>Inside Healthy Eating Patterns:</a:t>
            </a:r>
            <a:br>
              <a:rPr lang="en-US" sz="2800" dirty="0" smtClean="0"/>
            </a:br>
            <a:r>
              <a:rPr lang="en-US" sz="2800" dirty="0" smtClean="0">
                <a:solidFill>
                  <a:srgbClr val="811358"/>
                </a:solidFill>
              </a:rPr>
              <a:t>Food Groups</a:t>
            </a:r>
            <a:endParaRPr lang="en-US" sz="2200" b="0" i="0" dirty="0" smtClean="0">
              <a:effectLst/>
              <a:latin typeface="Tahoma"/>
              <a:cs typeface="Tahoma"/>
            </a:endParaRPr>
          </a:p>
        </p:txBody>
      </p:sp>
      <p:sp>
        <p:nvSpPr>
          <p:cNvPr id="4" name="Content Placeholder 3"/>
          <p:cNvSpPr>
            <a:spLocks noGrp="1"/>
          </p:cNvSpPr>
          <p:nvPr>
            <p:ph type="body" sz="quarter" idx="12"/>
          </p:nvPr>
        </p:nvSpPr>
        <p:spPr>
          <a:xfrm>
            <a:off x="427037" y="1496122"/>
            <a:ext cx="8107363" cy="2542478"/>
          </a:xfrm>
        </p:spPr>
        <p:txBody>
          <a:bodyPr>
            <a:noAutofit/>
          </a:bodyPr>
          <a:lstStyle/>
          <a:p>
            <a:pPr marL="0" indent="0" algn="ctr">
              <a:spcBef>
                <a:spcPts val="1800"/>
              </a:spcBef>
              <a:buNone/>
            </a:pPr>
            <a:r>
              <a:rPr lang="en-US" sz="2000" dirty="0">
                <a:latin typeface="Tahoma"/>
              </a:rPr>
              <a:t>“Eating an appropriate mix of foods from the food groups and subgroups—within an appropriate calorie level—is important to promote health.” </a:t>
            </a:r>
          </a:p>
          <a:p>
            <a:pPr>
              <a:lnSpc>
                <a:spcPct val="130000"/>
              </a:lnSpc>
              <a:spcBef>
                <a:spcPts val="1800"/>
              </a:spcBef>
            </a:pPr>
            <a:r>
              <a:rPr lang="en-US" sz="1800" dirty="0" smtClean="0">
                <a:latin typeface="Tahoma"/>
              </a:rPr>
              <a:t>Each food group and subgroup provides an array of nutrients.</a:t>
            </a:r>
          </a:p>
          <a:p>
            <a:pPr>
              <a:lnSpc>
                <a:spcPct val="130000"/>
              </a:lnSpc>
              <a:spcBef>
                <a:spcPts val="1800"/>
              </a:spcBef>
            </a:pPr>
            <a:r>
              <a:rPr lang="en-US" sz="1800" dirty="0" smtClean="0">
                <a:latin typeface="Tahoma"/>
              </a:rPr>
              <a:t>Recommended amounts reflect eating patterns associated with positive health outcomes.</a:t>
            </a:r>
          </a:p>
          <a:p>
            <a:pPr>
              <a:lnSpc>
                <a:spcPct val="130000"/>
              </a:lnSpc>
              <a:spcBef>
                <a:spcPts val="1800"/>
              </a:spcBef>
            </a:pPr>
            <a:r>
              <a:rPr lang="en-US" sz="1800" dirty="0" smtClean="0">
                <a:latin typeface="Tahoma"/>
              </a:rPr>
              <a:t>Foods from all of the food groups should be eaten in nutrient-dense forms. </a:t>
            </a:r>
            <a:endParaRPr lang="en-US" sz="1800" dirty="0" smtClean="0">
              <a:latin typeface="Tahoma"/>
            </a:endParaRPr>
          </a:p>
        </p:txBody>
      </p:sp>
    </p:spTree>
    <p:extLst>
      <p:ext uri="{BB962C8B-B14F-4D97-AF65-F5344CB8AC3E}">
        <p14:creationId xmlns:p14="http://schemas.microsoft.com/office/powerpoint/2010/main" val="26182098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Presentation Objectives</a:t>
            </a:r>
            <a:endParaRPr lang="en-US" sz="3600" dirty="0"/>
          </a:p>
        </p:txBody>
      </p:sp>
      <p:sp>
        <p:nvSpPr>
          <p:cNvPr id="3" name="Content Placeholder 2"/>
          <p:cNvSpPr>
            <a:spLocks noGrp="1"/>
          </p:cNvSpPr>
          <p:nvPr>
            <p:ph sz="half" idx="1"/>
          </p:nvPr>
        </p:nvSpPr>
        <p:spPr>
          <a:xfrm>
            <a:off x="457200" y="2408237"/>
            <a:ext cx="4038600" cy="3687763"/>
          </a:xfrm>
        </p:spPr>
        <p:txBody>
          <a:bodyPr>
            <a:normAutofit/>
          </a:bodyPr>
          <a:lstStyle/>
          <a:p>
            <a:pPr>
              <a:lnSpc>
                <a:spcPct val="110000"/>
              </a:lnSpc>
              <a:spcBef>
                <a:spcPts val="1800"/>
              </a:spcBef>
              <a:buSzPct val="175000"/>
              <a:buBlip>
                <a:blip r:embed="rId3"/>
              </a:buBlip>
            </a:pPr>
            <a:r>
              <a:rPr lang="en-US" sz="2400" dirty="0" smtClean="0">
                <a:latin typeface="Tahoma" panose="020B0604030504040204" pitchFamily="34" charset="0"/>
                <a:ea typeface="Tahoma" panose="020B0604030504040204" pitchFamily="34" charset="0"/>
                <a:cs typeface="Tahoma" panose="020B0604030504040204" pitchFamily="34" charset="0"/>
              </a:rPr>
              <a:t>Provide an in-depth look at the </a:t>
            </a:r>
            <a:r>
              <a:rPr lang="en-US" sz="2400" i="1" dirty="0" smtClean="0">
                <a:latin typeface="Tahoma" panose="020B0604030504040204" pitchFamily="34" charset="0"/>
                <a:ea typeface="Tahoma" panose="020B0604030504040204" pitchFamily="34" charset="0"/>
                <a:cs typeface="Tahoma" panose="020B0604030504040204" pitchFamily="34" charset="0"/>
              </a:rPr>
              <a:t>2015-2020 </a:t>
            </a:r>
            <a:r>
              <a:rPr lang="en-US" sz="2400" i="1" dirty="0">
                <a:latin typeface="Tahoma" panose="020B0604030504040204" pitchFamily="34" charset="0"/>
                <a:ea typeface="Tahoma" panose="020B0604030504040204" pitchFamily="34" charset="0"/>
                <a:cs typeface="Tahoma" panose="020B0604030504040204" pitchFamily="34" charset="0"/>
              </a:rPr>
              <a:t>Dietary Guidelines for </a:t>
            </a:r>
            <a:r>
              <a:rPr lang="en-US" sz="2400" i="1" dirty="0" smtClean="0">
                <a:latin typeface="Tahoma" panose="020B0604030504040204" pitchFamily="34" charset="0"/>
                <a:ea typeface="Tahoma" panose="020B0604030504040204" pitchFamily="34" charset="0"/>
                <a:cs typeface="Tahoma" panose="020B0604030504040204" pitchFamily="34" charset="0"/>
              </a:rPr>
              <a:t>Americans</a:t>
            </a:r>
          </a:p>
          <a:p>
            <a:pPr>
              <a:lnSpc>
                <a:spcPct val="110000"/>
              </a:lnSpc>
              <a:spcBef>
                <a:spcPts val="1800"/>
              </a:spcBef>
              <a:buSzPct val="175000"/>
              <a:buBlip>
                <a:blip r:embed="rId3"/>
              </a:buBlip>
            </a:pPr>
            <a:r>
              <a:rPr lang="en-US" sz="2400" dirty="0" smtClean="0">
                <a:latin typeface="Tahoma" panose="020B0604030504040204" pitchFamily="34" charset="0"/>
                <a:ea typeface="Tahoma" panose="020B0604030504040204" pitchFamily="34" charset="0"/>
                <a:cs typeface="Tahoma" panose="020B0604030504040204" pitchFamily="34" charset="0"/>
              </a:rPr>
              <a:t>Highlight informative charts and figures</a:t>
            </a:r>
          </a:p>
        </p:txBody>
      </p:sp>
      <p:pic>
        <p:nvPicPr>
          <p:cNvPr id="2050" name="Picture 2" descr="Partial/cropped cover from the 2015-2020 Dietary Guidelines policy document"/>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11107" y="2625586"/>
            <a:ext cx="3712786" cy="247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11270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52400"/>
            <a:ext cx="8229600" cy="1143000"/>
          </a:xfrm>
        </p:spPr>
        <p:txBody>
          <a:bodyPr>
            <a:normAutofit/>
          </a:bodyPr>
          <a:lstStyle/>
          <a:p>
            <a:r>
              <a:rPr lang="en-US" sz="2800" dirty="0" smtClean="0"/>
              <a:t>Inside Healthy Eating Patterns:</a:t>
            </a:r>
            <a:br>
              <a:rPr lang="en-US" sz="2800" dirty="0" smtClean="0"/>
            </a:br>
            <a:r>
              <a:rPr lang="en-US" sz="2800" dirty="0" smtClean="0">
                <a:solidFill>
                  <a:srgbClr val="811358"/>
                </a:solidFill>
              </a:rPr>
              <a:t>Food Groups — Examples of Content </a:t>
            </a:r>
            <a:endParaRPr lang="en-US" sz="2800" dirty="0">
              <a:solidFill>
                <a:srgbClr val="811358"/>
              </a:solidFill>
            </a:endParaRPr>
          </a:p>
        </p:txBody>
      </p:sp>
      <p:sp>
        <p:nvSpPr>
          <p:cNvPr id="6" name="Text Placeholder 5"/>
          <p:cNvSpPr>
            <a:spLocks noGrp="1"/>
          </p:cNvSpPr>
          <p:nvPr>
            <p:ph type="body" idx="1"/>
          </p:nvPr>
        </p:nvSpPr>
        <p:spPr>
          <a:xfrm>
            <a:off x="228600" y="1457054"/>
            <a:ext cx="4040188" cy="527863"/>
          </a:xfrm>
        </p:spPr>
        <p:txBody>
          <a:bodyPr/>
          <a:lstStyle/>
          <a:p>
            <a:pPr marL="347472" indent="-530352">
              <a:buSzPct val="175000"/>
              <a:buBlip>
                <a:blip r:embed="rId3"/>
              </a:buBlip>
            </a:pPr>
            <a:r>
              <a:rPr lang="en-US" dirty="0" smtClean="0">
                <a:latin typeface="Tahoma"/>
              </a:rPr>
              <a:t>Vegetables</a:t>
            </a:r>
            <a:endParaRPr lang="en-US" dirty="0">
              <a:latin typeface="Tahoma"/>
            </a:endParaRPr>
          </a:p>
        </p:txBody>
      </p:sp>
      <p:sp>
        <p:nvSpPr>
          <p:cNvPr id="15" name="Content Placeholder 14"/>
          <p:cNvSpPr>
            <a:spLocks noGrp="1"/>
          </p:cNvSpPr>
          <p:nvPr>
            <p:ph sz="half" idx="2"/>
          </p:nvPr>
        </p:nvSpPr>
        <p:spPr>
          <a:xfrm>
            <a:off x="457200" y="2096816"/>
            <a:ext cx="4174003" cy="4303984"/>
          </a:xfrm>
        </p:spPr>
        <p:txBody>
          <a:bodyPr>
            <a:normAutofit fontScale="92500" lnSpcReduction="10000"/>
          </a:bodyPr>
          <a:lstStyle/>
          <a:p>
            <a:pPr>
              <a:lnSpc>
                <a:spcPct val="120000"/>
              </a:lnSpc>
            </a:pPr>
            <a:r>
              <a:rPr lang="en-US" sz="1800" dirty="0" smtClean="0">
                <a:latin typeface="Tahoma"/>
              </a:rPr>
              <a:t>Healthy eating patterns include a variety of vegetables from all five vegetable subgroups—dark green, red and orange, legumes (beans and peas), starchy, and other. </a:t>
            </a:r>
          </a:p>
          <a:p>
            <a:pPr>
              <a:lnSpc>
                <a:spcPct val="120000"/>
              </a:lnSpc>
              <a:spcBef>
                <a:spcPts val="1800"/>
              </a:spcBef>
            </a:pPr>
            <a:r>
              <a:rPr lang="en-US" sz="1800" dirty="0" smtClean="0">
                <a:latin typeface="Tahoma"/>
              </a:rPr>
              <a:t>Include all fresh, frozen, canned, and dried options in cooked or raw forms, including vegetable juices. </a:t>
            </a:r>
          </a:p>
          <a:p>
            <a:pPr>
              <a:lnSpc>
                <a:spcPct val="130000"/>
              </a:lnSpc>
              <a:spcBef>
                <a:spcPts val="1800"/>
              </a:spcBef>
            </a:pPr>
            <a:r>
              <a:rPr lang="en-US" sz="1800" dirty="0" smtClean="0">
                <a:latin typeface="Tahoma"/>
              </a:rPr>
              <a:t>Vegetables should be consumed in a nutrient-dense form, with limited additions such as salt, butter, or creamy sauces. </a:t>
            </a:r>
            <a:endParaRPr lang="en-US" sz="1800" dirty="0">
              <a:latin typeface="Tahoma"/>
            </a:endParaRPr>
          </a:p>
        </p:txBody>
      </p:sp>
      <p:sp>
        <p:nvSpPr>
          <p:cNvPr id="7" name="Text Placeholder 6"/>
          <p:cNvSpPr>
            <a:spLocks noGrp="1"/>
          </p:cNvSpPr>
          <p:nvPr>
            <p:ph type="body" sz="quarter" idx="3"/>
          </p:nvPr>
        </p:nvSpPr>
        <p:spPr>
          <a:xfrm>
            <a:off x="4568825" y="1457054"/>
            <a:ext cx="4041775" cy="527863"/>
          </a:xfrm>
        </p:spPr>
        <p:txBody>
          <a:bodyPr>
            <a:normAutofit/>
          </a:bodyPr>
          <a:lstStyle/>
          <a:p>
            <a:pPr marL="347472" indent="-530352">
              <a:buSzPct val="175000"/>
              <a:buBlip>
                <a:blip r:embed="rId3"/>
              </a:buBlip>
            </a:pPr>
            <a:r>
              <a:rPr lang="en-US" dirty="0">
                <a:latin typeface="Tahoma"/>
              </a:rPr>
              <a:t>Dairy</a:t>
            </a:r>
          </a:p>
        </p:txBody>
      </p:sp>
      <p:sp>
        <p:nvSpPr>
          <p:cNvPr id="8" name="Content Placeholder 7"/>
          <p:cNvSpPr>
            <a:spLocks noGrp="1"/>
          </p:cNvSpPr>
          <p:nvPr>
            <p:ph sz="quarter" idx="4"/>
          </p:nvPr>
        </p:nvSpPr>
        <p:spPr>
          <a:xfrm>
            <a:off x="4800600" y="2096816"/>
            <a:ext cx="3914078" cy="4152008"/>
          </a:xfrm>
        </p:spPr>
        <p:txBody>
          <a:bodyPr>
            <a:normAutofit/>
          </a:bodyPr>
          <a:lstStyle/>
          <a:p>
            <a:pPr>
              <a:lnSpc>
                <a:spcPct val="110000"/>
              </a:lnSpc>
              <a:spcBef>
                <a:spcPts val="1800"/>
              </a:spcBef>
            </a:pPr>
            <a:r>
              <a:rPr lang="en-US" sz="1800" dirty="0" smtClean="0">
                <a:latin typeface="Tahoma"/>
              </a:rPr>
              <a:t>Healthy eating patterns include fat-free and low-fat (1%) dairy, including milk, yogurt, cheese, or fortified soy beverages (soymilk). </a:t>
            </a:r>
          </a:p>
          <a:p>
            <a:pPr>
              <a:lnSpc>
                <a:spcPct val="110000"/>
              </a:lnSpc>
              <a:spcBef>
                <a:spcPts val="1800"/>
              </a:spcBef>
            </a:pPr>
            <a:r>
              <a:rPr lang="en-US" sz="1800" dirty="0" smtClean="0">
                <a:latin typeface="Tahoma"/>
              </a:rPr>
              <a:t>Fat-free or low-fat milk and yogurt, in comparison to cheese, contain less saturated fats and sodium and more potassium, vitamin A, and vitamin D.</a:t>
            </a:r>
            <a:endParaRPr lang="en-US" sz="1800" dirty="0">
              <a:latin typeface="Tahoma"/>
            </a:endParaRPr>
          </a:p>
        </p:txBody>
      </p:sp>
    </p:spTree>
    <p:extLst>
      <p:ext uri="{BB962C8B-B14F-4D97-AF65-F5344CB8AC3E}">
        <p14:creationId xmlns:p14="http://schemas.microsoft.com/office/powerpoint/2010/main" val="31645868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rmAutofit/>
          </a:bodyPr>
          <a:lstStyle/>
          <a:p>
            <a:r>
              <a:rPr lang="en-US" sz="3000" dirty="0" smtClean="0"/>
              <a:t>Inside Healthy Eating Patterns:</a:t>
            </a:r>
            <a:br>
              <a:rPr lang="en-US" sz="3000" dirty="0" smtClean="0"/>
            </a:br>
            <a:r>
              <a:rPr lang="en-US" sz="3000" dirty="0" smtClean="0">
                <a:solidFill>
                  <a:srgbClr val="811358"/>
                </a:solidFill>
              </a:rPr>
              <a:t>Other Components</a:t>
            </a:r>
            <a:endParaRPr lang="en-US" sz="3000" dirty="0">
              <a:solidFill>
                <a:srgbClr val="811358"/>
              </a:solidFill>
            </a:endParaRPr>
          </a:p>
        </p:txBody>
      </p:sp>
      <p:sp>
        <p:nvSpPr>
          <p:cNvPr id="12" name="Content Placeholder 3"/>
          <p:cNvSpPr>
            <a:spLocks noGrp="1"/>
          </p:cNvSpPr>
          <p:nvPr>
            <p:ph type="body" sz="quarter" idx="12"/>
          </p:nvPr>
        </p:nvSpPr>
        <p:spPr>
          <a:xfrm>
            <a:off x="838200" y="1643905"/>
            <a:ext cx="7315200" cy="1404095"/>
          </a:xfrm>
        </p:spPr>
        <p:txBody>
          <a:bodyPr>
            <a:normAutofit/>
          </a:bodyPr>
          <a:lstStyle/>
          <a:p>
            <a:pPr marL="0" lvl="0" indent="0" algn="ctr">
              <a:buNone/>
            </a:pPr>
            <a:r>
              <a:rPr lang="en-US" sz="2400" dirty="0" smtClean="0">
                <a:latin typeface="Tahoma"/>
              </a:rPr>
              <a:t>“In addition to the food groups, it is important to consider other food components when making food and beverage choices.”</a:t>
            </a:r>
          </a:p>
        </p:txBody>
      </p:sp>
      <p:sp>
        <p:nvSpPr>
          <p:cNvPr id="3" name="Content Placeholder 2"/>
          <p:cNvSpPr>
            <a:spLocks noGrp="1"/>
          </p:cNvSpPr>
          <p:nvPr>
            <p:ph sz="quarter" idx="13"/>
          </p:nvPr>
        </p:nvSpPr>
        <p:spPr>
          <a:xfrm>
            <a:off x="1143000" y="3276600"/>
            <a:ext cx="2514600" cy="2851150"/>
          </a:xfrm>
        </p:spPr>
        <p:txBody>
          <a:bodyPr/>
          <a:lstStyle/>
          <a:p>
            <a:r>
              <a:rPr lang="en-US" sz="2000" dirty="0">
                <a:latin typeface="Tahoma"/>
              </a:rPr>
              <a:t>Added sugars</a:t>
            </a:r>
          </a:p>
          <a:p>
            <a:r>
              <a:rPr lang="en-US" sz="2000" dirty="0">
                <a:latin typeface="Tahoma"/>
              </a:rPr>
              <a:t>Saturated fats</a:t>
            </a:r>
          </a:p>
          <a:p>
            <a:r>
              <a:rPr lang="en-US" sz="2000" i="1" dirty="0">
                <a:latin typeface="Tahoma"/>
              </a:rPr>
              <a:t>Trans</a:t>
            </a:r>
            <a:r>
              <a:rPr lang="en-US" sz="2000" dirty="0">
                <a:latin typeface="Tahoma"/>
              </a:rPr>
              <a:t> fats</a:t>
            </a:r>
          </a:p>
          <a:p>
            <a:r>
              <a:rPr lang="en-US" sz="2000" dirty="0">
                <a:latin typeface="Tahoma"/>
              </a:rPr>
              <a:t>Cholesterol</a:t>
            </a:r>
          </a:p>
          <a:p>
            <a:r>
              <a:rPr lang="en-US" sz="2000" dirty="0">
                <a:latin typeface="Tahoma"/>
              </a:rPr>
              <a:t>Sodium</a:t>
            </a:r>
          </a:p>
          <a:p>
            <a:r>
              <a:rPr lang="en-US" sz="2000" dirty="0">
                <a:latin typeface="Tahoma"/>
              </a:rPr>
              <a:t>Alcohol</a:t>
            </a:r>
          </a:p>
          <a:p>
            <a:r>
              <a:rPr lang="en-US" sz="2000" dirty="0" smtClean="0">
                <a:latin typeface="Tahoma"/>
              </a:rPr>
              <a:t>Caffeine</a:t>
            </a:r>
            <a:endParaRPr lang="en-CA" dirty="0">
              <a:latin typeface="Tahoma"/>
            </a:endParaRPr>
          </a:p>
        </p:txBody>
      </p:sp>
    </p:spTree>
    <p:extLst>
      <p:ext uri="{BB962C8B-B14F-4D97-AF65-F5344CB8AC3E}">
        <p14:creationId xmlns:p14="http://schemas.microsoft.com/office/powerpoint/2010/main" val="11977760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3000" dirty="0" smtClean="0"/>
              <a:t>Inside Healthy Eating Patterns:</a:t>
            </a:r>
            <a:br>
              <a:rPr lang="en-US" sz="3000" dirty="0" smtClean="0"/>
            </a:br>
            <a:r>
              <a:rPr lang="en-US" sz="3000" dirty="0" smtClean="0">
                <a:solidFill>
                  <a:srgbClr val="811358"/>
                </a:solidFill>
              </a:rPr>
              <a:t>Other Components — Examples of Content </a:t>
            </a:r>
            <a:endParaRPr lang="en-US" sz="3000" dirty="0">
              <a:solidFill>
                <a:srgbClr val="811358"/>
              </a:solidFill>
            </a:endParaRPr>
          </a:p>
        </p:txBody>
      </p:sp>
      <p:sp>
        <p:nvSpPr>
          <p:cNvPr id="10" name="Text Placeholder 5"/>
          <p:cNvSpPr>
            <a:spLocks noGrp="1"/>
          </p:cNvSpPr>
          <p:nvPr>
            <p:ph type="body" idx="1"/>
          </p:nvPr>
        </p:nvSpPr>
        <p:spPr>
          <a:xfrm>
            <a:off x="152400" y="1371600"/>
            <a:ext cx="4040188" cy="527863"/>
          </a:xfrm>
        </p:spPr>
        <p:txBody>
          <a:bodyPr/>
          <a:lstStyle/>
          <a:p>
            <a:pPr marL="347472" indent="-530352">
              <a:buSzPct val="175000"/>
              <a:buBlip>
                <a:blip r:embed="rId3"/>
              </a:buBlip>
            </a:pPr>
            <a:r>
              <a:rPr lang="en-US" dirty="0" smtClean="0">
                <a:latin typeface="Tahoma"/>
              </a:rPr>
              <a:t>Cholesterol</a:t>
            </a:r>
            <a:endParaRPr lang="en-US" dirty="0">
              <a:latin typeface="Tahoma"/>
            </a:endParaRPr>
          </a:p>
        </p:txBody>
      </p:sp>
      <p:sp>
        <p:nvSpPr>
          <p:cNvPr id="15" name="Content Placeholder 14"/>
          <p:cNvSpPr>
            <a:spLocks noGrp="1"/>
          </p:cNvSpPr>
          <p:nvPr>
            <p:ph sz="half" idx="2"/>
          </p:nvPr>
        </p:nvSpPr>
        <p:spPr>
          <a:xfrm>
            <a:off x="381001" y="1905000"/>
            <a:ext cx="3124200" cy="4303984"/>
          </a:xfrm>
        </p:spPr>
        <p:txBody>
          <a:bodyPr>
            <a:normAutofit/>
          </a:bodyPr>
          <a:lstStyle/>
          <a:p>
            <a:pPr>
              <a:lnSpc>
                <a:spcPct val="130000"/>
              </a:lnSpc>
              <a:spcBef>
                <a:spcPts val="1800"/>
              </a:spcBef>
              <a:buFont typeface="Arial" panose="020B0604020202020204" pitchFamily="34" charset="0"/>
              <a:buChar char="•"/>
            </a:pPr>
            <a:r>
              <a:rPr lang="en-US" sz="1600" dirty="0" smtClean="0">
                <a:latin typeface="Tahoma"/>
              </a:rPr>
              <a:t>Individuals </a:t>
            </a:r>
            <a:r>
              <a:rPr lang="en-US" sz="1600" dirty="0">
                <a:latin typeface="Tahoma"/>
              </a:rPr>
              <a:t>should eat as little dietary cholesterol as possible while consuming a healthy eating pattern</a:t>
            </a:r>
            <a:r>
              <a:rPr lang="en-US" sz="1600" dirty="0" smtClean="0">
                <a:latin typeface="Tahoma"/>
              </a:rPr>
              <a:t>.</a:t>
            </a:r>
            <a:endParaRPr lang="en-US" sz="1600" dirty="0">
              <a:latin typeface="Tahoma"/>
            </a:endParaRPr>
          </a:p>
          <a:p>
            <a:pPr>
              <a:lnSpc>
                <a:spcPct val="130000"/>
              </a:lnSpc>
              <a:spcBef>
                <a:spcPts val="1800"/>
              </a:spcBef>
              <a:buFont typeface="Arial" panose="020B0604020202020204" pitchFamily="34" charset="0"/>
              <a:buChar char="•"/>
            </a:pPr>
            <a:r>
              <a:rPr lang="en-US" sz="1600" dirty="0">
                <a:latin typeface="Tahoma"/>
              </a:rPr>
              <a:t>The Healthy U.S.-Style Eating Pattern contains approximately 100 to 300 mg of cholesterol across the 12 calorie levels.</a:t>
            </a:r>
          </a:p>
        </p:txBody>
      </p:sp>
      <p:sp>
        <p:nvSpPr>
          <p:cNvPr id="11" name="Text Placeholder 6"/>
          <p:cNvSpPr>
            <a:spLocks noGrp="1"/>
          </p:cNvSpPr>
          <p:nvPr>
            <p:ph type="body" sz="quarter" idx="3"/>
          </p:nvPr>
        </p:nvSpPr>
        <p:spPr>
          <a:xfrm>
            <a:off x="3657601" y="1371600"/>
            <a:ext cx="4876800" cy="527863"/>
          </a:xfrm>
        </p:spPr>
        <p:txBody>
          <a:bodyPr>
            <a:normAutofit/>
          </a:bodyPr>
          <a:lstStyle/>
          <a:p>
            <a:pPr marL="347472" indent="-530352">
              <a:buSzPct val="175000"/>
              <a:buBlip>
                <a:blip r:embed="rId3"/>
              </a:buBlip>
            </a:pPr>
            <a:r>
              <a:rPr lang="en-US" dirty="0" smtClean="0">
                <a:latin typeface="Tahoma"/>
              </a:rPr>
              <a:t>Caffeine</a:t>
            </a:r>
            <a:endParaRPr lang="en-US" dirty="0">
              <a:latin typeface="Tahoma"/>
            </a:endParaRPr>
          </a:p>
        </p:txBody>
      </p:sp>
      <p:sp>
        <p:nvSpPr>
          <p:cNvPr id="8" name="Content Placeholder 7"/>
          <p:cNvSpPr>
            <a:spLocks noGrp="1"/>
          </p:cNvSpPr>
          <p:nvPr>
            <p:ph sz="quarter" idx="4"/>
          </p:nvPr>
        </p:nvSpPr>
        <p:spPr>
          <a:xfrm>
            <a:off x="3886199" y="1905000"/>
            <a:ext cx="4848226" cy="3962400"/>
          </a:xfrm>
        </p:spPr>
        <p:txBody>
          <a:bodyPr vert="horz" lIns="91440" tIns="45720" rIns="91440" bIns="45720" rtlCol="0">
            <a:noAutofit/>
          </a:bodyPr>
          <a:lstStyle/>
          <a:p>
            <a:pPr>
              <a:lnSpc>
                <a:spcPct val="130000"/>
              </a:lnSpc>
              <a:spcBef>
                <a:spcPts val="1800"/>
              </a:spcBef>
            </a:pPr>
            <a:r>
              <a:rPr lang="en-US" sz="1600" dirty="0" smtClean="0">
                <a:latin typeface="Tahoma"/>
              </a:rPr>
              <a:t>Much </a:t>
            </a:r>
            <a:r>
              <a:rPr lang="en-US" sz="1600" dirty="0">
                <a:latin typeface="Tahoma"/>
              </a:rPr>
              <a:t>of the available evidence on caffeine focuses on coffee intake</a:t>
            </a:r>
            <a:r>
              <a:rPr lang="en-US" sz="1600" dirty="0" smtClean="0">
                <a:latin typeface="Tahoma"/>
              </a:rPr>
              <a:t>.</a:t>
            </a:r>
            <a:endParaRPr lang="en-US" sz="1600" dirty="0">
              <a:latin typeface="Tahoma"/>
            </a:endParaRPr>
          </a:p>
          <a:p>
            <a:pPr>
              <a:lnSpc>
                <a:spcPct val="130000"/>
              </a:lnSpc>
              <a:spcBef>
                <a:spcPts val="1800"/>
              </a:spcBef>
              <a:buFont typeface="Arial" panose="020B0604020202020204" pitchFamily="34" charset="0"/>
            </a:pPr>
            <a:r>
              <a:rPr lang="en-US" sz="1600" dirty="0">
                <a:latin typeface="Tahoma"/>
              </a:rPr>
              <a:t>Three to five 8-oz cups of coffee per day </a:t>
            </a:r>
            <a:r>
              <a:rPr lang="en-US" sz="1600" dirty="0" smtClean="0">
                <a:latin typeface="Tahoma"/>
              </a:rPr>
              <a:t>can</a:t>
            </a:r>
            <a:br>
              <a:rPr lang="en-US" sz="1600" dirty="0" smtClean="0">
                <a:latin typeface="Tahoma"/>
              </a:rPr>
            </a:br>
            <a:r>
              <a:rPr lang="en-US" sz="1600" dirty="0" smtClean="0">
                <a:latin typeface="Tahoma"/>
              </a:rPr>
              <a:t>be </a:t>
            </a:r>
            <a:r>
              <a:rPr lang="en-US" sz="1600" dirty="0">
                <a:latin typeface="Tahoma"/>
              </a:rPr>
              <a:t>incorporated into healthy eating patterns</a:t>
            </a:r>
            <a:r>
              <a:rPr lang="en-US" sz="1600" dirty="0" smtClean="0">
                <a:latin typeface="Tahoma"/>
              </a:rPr>
              <a:t>.</a:t>
            </a:r>
            <a:endParaRPr lang="en-US" sz="1600" dirty="0">
              <a:latin typeface="Tahoma"/>
            </a:endParaRPr>
          </a:p>
          <a:p>
            <a:pPr>
              <a:lnSpc>
                <a:spcPct val="130000"/>
              </a:lnSpc>
              <a:spcBef>
                <a:spcPts val="1800"/>
              </a:spcBef>
              <a:buFont typeface="Arial" panose="020B0604020202020204" pitchFamily="34" charset="0"/>
            </a:pPr>
            <a:r>
              <a:rPr lang="en-US" sz="1600" dirty="0">
                <a:latin typeface="Tahoma"/>
              </a:rPr>
              <a:t>Individuals who do not consume caffeinated coffee or other caffeinated beverages are not encouraged to incorporate them into their eating pattern</a:t>
            </a:r>
            <a:r>
              <a:rPr lang="en-US" sz="1600" dirty="0" smtClean="0">
                <a:latin typeface="Tahoma"/>
              </a:rPr>
              <a:t>.</a:t>
            </a:r>
            <a:endParaRPr lang="en-US" sz="1600" dirty="0">
              <a:latin typeface="Tahoma"/>
            </a:endParaRPr>
          </a:p>
          <a:p>
            <a:pPr>
              <a:lnSpc>
                <a:spcPct val="130000"/>
              </a:lnSpc>
              <a:spcBef>
                <a:spcPts val="1800"/>
              </a:spcBef>
              <a:buFont typeface="Arial" panose="020B0604020202020204" pitchFamily="34" charset="0"/>
            </a:pPr>
            <a:r>
              <a:rPr lang="en-US" sz="1600" dirty="0">
                <a:latin typeface="Tahoma"/>
              </a:rPr>
              <a:t>In addition, caffeinated beverages </a:t>
            </a:r>
            <a:r>
              <a:rPr lang="en-US" sz="1600" dirty="0" smtClean="0">
                <a:latin typeface="Tahoma"/>
              </a:rPr>
              <a:t>may</a:t>
            </a:r>
            <a:br>
              <a:rPr lang="en-US" sz="1600" dirty="0" smtClean="0">
                <a:latin typeface="Tahoma"/>
              </a:rPr>
            </a:br>
            <a:r>
              <a:rPr lang="en-US" sz="1600" dirty="0" smtClean="0">
                <a:latin typeface="Tahoma"/>
              </a:rPr>
              <a:t>contain </a:t>
            </a:r>
            <a:r>
              <a:rPr lang="en-US" sz="1600" dirty="0">
                <a:latin typeface="Tahoma"/>
              </a:rPr>
              <a:t>added calories from cream, whole or 2% milk, creamer, and added sugars, which should be limited. </a:t>
            </a:r>
          </a:p>
        </p:txBody>
      </p:sp>
    </p:spTree>
    <p:extLst>
      <p:ext uri="{BB962C8B-B14F-4D97-AF65-F5344CB8AC3E}">
        <p14:creationId xmlns:p14="http://schemas.microsoft.com/office/powerpoint/2010/main" val="11018119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28600"/>
            <a:ext cx="8229600" cy="1003028"/>
          </a:xfrm>
        </p:spPr>
        <p:txBody>
          <a:bodyPr>
            <a:noAutofit/>
          </a:bodyPr>
          <a:lstStyle/>
          <a:p>
            <a:r>
              <a:rPr lang="en-US" sz="3000" dirty="0" smtClean="0"/>
              <a:t>Healthy Eating Patterns:</a:t>
            </a:r>
            <a:br>
              <a:rPr lang="en-US" sz="3000" dirty="0" smtClean="0"/>
            </a:br>
            <a:r>
              <a:rPr lang="en-US" sz="3000" dirty="0" smtClean="0">
                <a:solidFill>
                  <a:srgbClr val="811358"/>
                </a:solidFill>
              </a:rPr>
              <a:t>Detailed Information</a:t>
            </a:r>
            <a:endParaRPr lang="en-US" sz="3000" dirty="0">
              <a:solidFill>
                <a:srgbClr val="811358"/>
              </a:solidFill>
            </a:endParaRPr>
          </a:p>
        </p:txBody>
      </p:sp>
      <p:sp>
        <p:nvSpPr>
          <p:cNvPr id="4" name="Content Placeholder 3"/>
          <p:cNvSpPr>
            <a:spLocks noGrp="1"/>
          </p:cNvSpPr>
          <p:nvPr>
            <p:ph type="body" sz="quarter" idx="12"/>
          </p:nvPr>
        </p:nvSpPr>
        <p:spPr>
          <a:xfrm>
            <a:off x="942993" y="1643904"/>
            <a:ext cx="7835247" cy="4533872"/>
          </a:xfrm>
        </p:spPr>
        <p:txBody>
          <a:bodyPr>
            <a:normAutofit fontScale="62500" lnSpcReduction="20000"/>
          </a:bodyPr>
          <a:lstStyle/>
          <a:p>
            <a:pPr marL="0" indent="0">
              <a:spcBef>
                <a:spcPts val="1800"/>
              </a:spcBef>
              <a:buNone/>
            </a:pPr>
            <a:r>
              <a:rPr lang="en-US" sz="3200" dirty="0" smtClean="0">
                <a:latin typeface="Tahoma"/>
              </a:rPr>
              <a:t>Call-out boxes provide details on many topics:</a:t>
            </a:r>
          </a:p>
          <a:p>
            <a:pPr>
              <a:spcBef>
                <a:spcPts val="1800"/>
              </a:spcBef>
            </a:pPr>
            <a:r>
              <a:rPr lang="en-US" dirty="0" smtClean="0">
                <a:latin typeface="Tahoma"/>
              </a:rPr>
              <a:t>Healthy physical activity patterns</a:t>
            </a:r>
          </a:p>
          <a:p>
            <a:pPr>
              <a:spcBef>
                <a:spcPts val="1800"/>
              </a:spcBef>
            </a:pPr>
            <a:r>
              <a:rPr lang="en-US" dirty="0" smtClean="0">
                <a:latin typeface="Tahoma"/>
              </a:rPr>
              <a:t>Importance of calorie balance</a:t>
            </a:r>
          </a:p>
          <a:p>
            <a:pPr>
              <a:spcBef>
                <a:spcPts val="1800"/>
              </a:spcBef>
            </a:pPr>
            <a:r>
              <a:rPr lang="en-US" dirty="0" smtClean="0">
                <a:latin typeface="Tahoma"/>
              </a:rPr>
              <a:t>About legumes (beans and peas)</a:t>
            </a:r>
          </a:p>
          <a:p>
            <a:pPr>
              <a:spcBef>
                <a:spcPts val="1800"/>
              </a:spcBef>
            </a:pPr>
            <a:r>
              <a:rPr lang="en-US" dirty="0" smtClean="0">
                <a:latin typeface="Tahoma"/>
              </a:rPr>
              <a:t>How to make half of grains whole grains</a:t>
            </a:r>
          </a:p>
          <a:p>
            <a:pPr>
              <a:spcBef>
                <a:spcPts val="1800"/>
              </a:spcBef>
            </a:pPr>
            <a:r>
              <a:rPr lang="en-US" dirty="0" smtClean="0">
                <a:latin typeface="Tahoma"/>
              </a:rPr>
              <a:t>About seafood</a:t>
            </a:r>
          </a:p>
          <a:p>
            <a:pPr>
              <a:spcBef>
                <a:spcPts val="1800"/>
              </a:spcBef>
            </a:pPr>
            <a:r>
              <a:rPr lang="en-US" dirty="0" smtClean="0">
                <a:latin typeface="Tahoma"/>
              </a:rPr>
              <a:t>About meats and poultry</a:t>
            </a:r>
          </a:p>
          <a:p>
            <a:pPr>
              <a:spcBef>
                <a:spcPts val="1800"/>
              </a:spcBef>
            </a:pPr>
            <a:r>
              <a:rPr lang="en-US" dirty="0" smtClean="0">
                <a:latin typeface="Tahoma"/>
              </a:rPr>
              <a:t>Dietary fats—the basics</a:t>
            </a:r>
          </a:p>
          <a:p>
            <a:pPr>
              <a:spcBef>
                <a:spcPts val="1800"/>
              </a:spcBef>
            </a:pPr>
            <a:r>
              <a:rPr lang="en-US" dirty="0" smtClean="0">
                <a:latin typeface="Tahoma"/>
              </a:rPr>
              <a:t>Dietary Approaches to Stop Hypertension (DASH)</a:t>
            </a:r>
          </a:p>
          <a:p>
            <a:pPr>
              <a:spcBef>
                <a:spcPts val="1800"/>
              </a:spcBef>
            </a:pPr>
            <a:r>
              <a:rPr lang="en-US" dirty="0" smtClean="0">
                <a:latin typeface="Tahoma"/>
              </a:rPr>
              <a:t>Caffeine</a:t>
            </a:r>
          </a:p>
        </p:txBody>
      </p:sp>
    </p:spTree>
    <p:extLst>
      <p:ext uri="{BB962C8B-B14F-4D97-AF65-F5344CB8AC3E}">
        <p14:creationId xmlns:p14="http://schemas.microsoft.com/office/powerpoint/2010/main" val="19309606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28600"/>
            <a:ext cx="8229600" cy="1036482"/>
          </a:xfrm>
        </p:spPr>
        <p:txBody>
          <a:bodyPr>
            <a:normAutofit/>
          </a:bodyPr>
          <a:lstStyle/>
          <a:p>
            <a:r>
              <a:rPr lang="en-US" sz="3000" dirty="0" smtClean="0"/>
              <a:t>Healthy Eating Patterns:</a:t>
            </a:r>
            <a:br>
              <a:rPr lang="en-US" sz="3000" dirty="0" smtClean="0"/>
            </a:br>
            <a:r>
              <a:rPr lang="en-US" sz="3000" dirty="0" smtClean="0">
                <a:solidFill>
                  <a:srgbClr val="811358"/>
                </a:solidFill>
              </a:rPr>
              <a:t>Multiple Approaches</a:t>
            </a:r>
            <a:endParaRPr lang="en-US" sz="3000" dirty="0">
              <a:solidFill>
                <a:srgbClr val="811358"/>
              </a:solidFill>
            </a:endParaRPr>
          </a:p>
        </p:txBody>
      </p:sp>
      <p:sp>
        <p:nvSpPr>
          <p:cNvPr id="4" name="Content Placeholder 3"/>
          <p:cNvSpPr>
            <a:spLocks noGrp="1"/>
          </p:cNvSpPr>
          <p:nvPr>
            <p:ph type="body" sz="quarter" idx="12"/>
          </p:nvPr>
        </p:nvSpPr>
        <p:spPr>
          <a:xfrm>
            <a:off x="769435" y="1643903"/>
            <a:ext cx="7683190" cy="4712291"/>
          </a:xfrm>
        </p:spPr>
        <p:txBody>
          <a:bodyPr>
            <a:normAutofit/>
          </a:bodyPr>
          <a:lstStyle/>
          <a:p>
            <a:pPr marL="0" indent="0" algn="ctr">
              <a:spcAft>
                <a:spcPts val="2400"/>
              </a:spcAft>
              <a:buNone/>
            </a:pPr>
            <a:r>
              <a:rPr lang="en-US" sz="2400" dirty="0" smtClean="0">
                <a:latin typeface="Tahoma"/>
              </a:rPr>
              <a:t>“There are many ways to consume a healthy eating pattern, and the evidence to support multiple approaches has expanded over time.”</a:t>
            </a:r>
            <a:endParaRPr lang="en-US" dirty="0" smtClean="0">
              <a:latin typeface="Tahoma"/>
            </a:endParaRPr>
          </a:p>
          <a:p>
            <a:r>
              <a:rPr lang="en-US" sz="2400" dirty="0" smtClean="0">
                <a:latin typeface="Tahoma"/>
              </a:rPr>
              <a:t>Examples of healthy eating patterns in the </a:t>
            </a:r>
            <a:r>
              <a:rPr lang="en-US" sz="2400" i="1" dirty="0" smtClean="0">
                <a:latin typeface="Tahoma"/>
              </a:rPr>
              <a:t>Dietary Guidelines</a:t>
            </a:r>
            <a:r>
              <a:rPr lang="en-US" sz="2400" dirty="0" smtClean="0">
                <a:latin typeface="Tahoma"/>
              </a:rPr>
              <a:t> include:</a:t>
            </a:r>
          </a:p>
          <a:p>
            <a:pPr lvl="1"/>
            <a:r>
              <a:rPr lang="en-US" sz="2000" dirty="0" smtClean="0">
                <a:latin typeface="Tahoma"/>
              </a:rPr>
              <a:t>Healthy U.S.-Style Eating Pattern </a:t>
            </a:r>
          </a:p>
          <a:p>
            <a:pPr lvl="1"/>
            <a:r>
              <a:rPr lang="en-US" sz="2000" dirty="0" smtClean="0">
                <a:latin typeface="Tahoma"/>
              </a:rPr>
              <a:t>Healthy Mediterranean-Style Eating Pattern </a:t>
            </a:r>
          </a:p>
          <a:p>
            <a:pPr lvl="1"/>
            <a:r>
              <a:rPr lang="en-US" sz="2000" dirty="0" smtClean="0">
                <a:latin typeface="Tahoma"/>
              </a:rPr>
              <a:t>Healthy Vegetarian Eating Pattern </a:t>
            </a:r>
            <a:endParaRPr lang="en-US" sz="2000" dirty="0">
              <a:latin typeface="Tahoma"/>
            </a:endParaRPr>
          </a:p>
        </p:txBody>
      </p:sp>
    </p:spTree>
    <p:extLst>
      <p:ext uri="{BB962C8B-B14F-4D97-AF65-F5344CB8AC3E}">
        <p14:creationId xmlns:p14="http://schemas.microsoft.com/office/powerpoint/2010/main" val="21319453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384048"/>
            <a:ext cx="8181975" cy="1143000"/>
          </a:xfrm>
        </p:spPr>
        <p:txBody>
          <a:bodyPr/>
          <a:lstStyle/>
          <a:p>
            <a:r>
              <a:rPr lang="en-US" dirty="0" smtClean="0"/>
              <a:t>Major Messages from Chapter 1</a:t>
            </a:r>
            <a:endParaRPr lang="en-US" dirty="0"/>
          </a:p>
        </p:txBody>
      </p:sp>
      <p:sp>
        <p:nvSpPr>
          <p:cNvPr id="4" name="Content Placeholder 3"/>
          <p:cNvSpPr>
            <a:spLocks noGrp="1"/>
          </p:cNvSpPr>
          <p:nvPr>
            <p:ph idx="1"/>
          </p:nvPr>
        </p:nvSpPr>
        <p:spPr>
          <a:xfrm>
            <a:off x="457200" y="1600200"/>
            <a:ext cx="8229600" cy="4789449"/>
          </a:xfrm>
        </p:spPr>
        <p:txBody>
          <a:bodyPr>
            <a:normAutofit/>
          </a:bodyPr>
          <a:lstStyle/>
          <a:p>
            <a:r>
              <a:rPr lang="en-US" sz="2000" dirty="0" smtClean="0">
                <a:latin typeface="Tahoma" charset="0"/>
                <a:ea typeface="Tahoma" charset="0"/>
                <a:cs typeface="Tahoma" charset="0"/>
              </a:rPr>
              <a:t>The </a:t>
            </a:r>
            <a:r>
              <a:rPr lang="en-US" sz="2000" i="1" dirty="0" smtClean="0">
                <a:latin typeface="Tahoma" charset="0"/>
                <a:ea typeface="Tahoma" charset="0"/>
                <a:cs typeface="Tahoma" charset="0"/>
              </a:rPr>
              <a:t>2015-2020 Dietary Guidelines </a:t>
            </a:r>
            <a:r>
              <a:rPr lang="en-US" sz="2000" dirty="0" smtClean="0">
                <a:latin typeface="Tahoma" charset="0"/>
                <a:ea typeface="Tahoma" charset="0"/>
                <a:cs typeface="Tahoma" charset="0"/>
              </a:rPr>
              <a:t>provides clear guidance for individuals. </a:t>
            </a:r>
          </a:p>
          <a:p>
            <a:pPr>
              <a:lnSpc>
                <a:spcPct val="120000"/>
              </a:lnSpc>
              <a:spcBef>
                <a:spcPts val="1800"/>
              </a:spcBef>
            </a:pPr>
            <a:r>
              <a:rPr lang="en-US" sz="2000" dirty="0" smtClean="0">
                <a:latin typeface="Tahoma" charset="0"/>
                <a:ea typeface="Tahoma" charset="0"/>
                <a:cs typeface="Tahoma" charset="0"/>
              </a:rPr>
              <a:t>Implementation of these Guidelines will help promote health and prevent chronic disease in the United States. </a:t>
            </a:r>
          </a:p>
          <a:p>
            <a:pPr>
              <a:lnSpc>
                <a:spcPct val="110000"/>
              </a:lnSpc>
              <a:spcBef>
                <a:spcPts val="1800"/>
              </a:spcBef>
            </a:pPr>
            <a:r>
              <a:rPr lang="en-US" sz="2000" dirty="0" smtClean="0">
                <a:latin typeface="Tahoma" charset="0"/>
                <a:ea typeface="Tahoma" charset="0"/>
                <a:cs typeface="Tahoma" charset="0"/>
              </a:rPr>
              <a:t>At the core of this guidance is the importance of: </a:t>
            </a:r>
          </a:p>
          <a:p>
            <a:pPr lvl="1">
              <a:lnSpc>
                <a:spcPct val="120000"/>
              </a:lnSpc>
            </a:pPr>
            <a:r>
              <a:rPr lang="en-US" sz="1800" dirty="0" smtClean="0">
                <a:latin typeface="Tahoma" charset="0"/>
                <a:ea typeface="Tahoma" charset="0"/>
                <a:cs typeface="Tahoma" charset="0"/>
              </a:rPr>
              <a:t>consuming overall healthy eating patterns, including vegetables,</a:t>
            </a:r>
            <a:br>
              <a:rPr lang="en-US" sz="1800" dirty="0" smtClean="0">
                <a:latin typeface="Tahoma" charset="0"/>
                <a:ea typeface="Tahoma" charset="0"/>
                <a:cs typeface="Tahoma" charset="0"/>
              </a:rPr>
            </a:br>
            <a:r>
              <a:rPr lang="en-US" sz="1800" dirty="0" smtClean="0">
                <a:latin typeface="Tahoma" charset="0"/>
                <a:ea typeface="Tahoma" charset="0"/>
                <a:cs typeface="Tahoma" charset="0"/>
              </a:rPr>
              <a:t>fruits, grains, dairy, protein foods, and oils</a:t>
            </a:r>
          </a:p>
          <a:p>
            <a:pPr lvl="1">
              <a:lnSpc>
                <a:spcPct val="120000"/>
              </a:lnSpc>
            </a:pPr>
            <a:r>
              <a:rPr lang="en-US" sz="1800" dirty="0" smtClean="0">
                <a:latin typeface="Tahoma" charset="0"/>
                <a:ea typeface="Tahoma" charset="0"/>
                <a:cs typeface="Tahoma" charset="0"/>
              </a:rPr>
              <a:t>eaten within an appropriate calorie level and </a:t>
            </a:r>
          </a:p>
          <a:p>
            <a:pPr lvl="1">
              <a:lnSpc>
                <a:spcPct val="120000"/>
              </a:lnSpc>
            </a:pPr>
            <a:r>
              <a:rPr lang="en-US" sz="1800" dirty="0" smtClean="0">
                <a:latin typeface="Tahoma" charset="0"/>
                <a:ea typeface="Tahoma" charset="0"/>
                <a:cs typeface="Tahoma" charset="0"/>
              </a:rPr>
              <a:t>in forms with limited amounts of saturated fats, added sugars,</a:t>
            </a:r>
            <a:br>
              <a:rPr lang="en-US" sz="1800" dirty="0" smtClean="0">
                <a:latin typeface="Tahoma" charset="0"/>
                <a:ea typeface="Tahoma" charset="0"/>
                <a:cs typeface="Tahoma" charset="0"/>
              </a:rPr>
            </a:br>
            <a:r>
              <a:rPr lang="en-US" sz="1800" dirty="0" smtClean="0">
                <a:latin typeface="Tahoma" charset="0"/>
                <a:ea typeface="Tahoma" charset="0"/>
                <a:cs typeface="Tahoma" charset="0"/>
              </a:rPr>
              <a:t>and sodium.</a:t>
            </a:r>
          </a:p>
        </p:txBody>
      </p:sp>
    </p:spTree>
    <p:extLst>
      <p:ext uri="{BB962C8B-B14F-4D97-AF65-F5344CB8AC3E}">
        <p14:creationId xmlns:p14="http://schemas.microsoft.com/office/powerpoint/2010/main" val="7065166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12239" y="3657600"/>
            <a:ext cx="8003334" cy="1503246"/>
          </a:xfrm>
        </p:spPr>
        <p:txBody>
          <a:bodyPr>
            <a:noAutofit/>
          </a:bodyPr>
          <a:lstStyle/>
          <a:p>
            <a:r>
              <a:rPr lang="en-US" sz="3200" dirty="0">
                <a:solidFill>
                  <a:srgbClr val="F1D00A"/>
                </a:solidFill>
                <a:latin typeface="Noto Serif"/>
              </a:rPr>
              <a:t>CHAPTER </a:t>
            </a:r>
            <a:r>
              <a:rPr lang="en-US" sz="3200" dirty="0" smtClean="0">
                <a:solidFill>
                  <a:srgbClr val="F1D00A"/>
                </a:solidFill>
                <a:latin typeface="Noto Serif"/>
              </a:rPr>
              <a:t>2:</a:t>
            </a:r>
            <a:r>
              <a:rPr lang="en-US" sz="6000" dirty="0"/>
              <a:t/>
            </a:r>
            <a:br>
              <a:rPr lang="en-US" sz="6000" dirty="0"/>
            </a:br>
            <a:r>
              <a:rPr lang="en-US" sz="4400" dirty="0" smtClean="0"/>
              <a:t>Shifts Needed to Align With </a:t>
            </a:r>
            <a:br>
              <a:rPr lang="en-US" sz="4400" dirty="0" smtClean="0"/>
            </a:br>
            <a:r>
              <a:rPr lang="en-US" sz="4400" dirty="0" smtClean="0"/>
              <a:t>Healthy Eating Patterns</a:t>
            </a:r>
            <a:endParaRPr lang="en-US" sz="4400" dirty="0"/>
          </a:p>
        </p:txBody>
      </p:sp>
    </p:spTree>
    <p:extLst>
      <p:ext uri="{BB962C8B-B14F-4D97-AF65-F5344CB8AC3E}">
        <p14:creationId xmlns:p14="http://schemas.microsoft.com/office/powerpoint/2010/main" val="15217343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8640" y="228600"/>
            <a:ext cx="8229600" cy="1143000"/>
          </a:xfrm>
        </p:spPr>
        <p:txBody>
          <a:bodyPr>
            <a:normAutofit/>
          </a:bodyPr>
          <a:lstStyle/>
          <a:p>
            <a:pPr marL="0" indent="0">
              <a:lnSpc>
                <a:spcPct val="110000"/>
              </a:lnSpc>
            </a:pPr>
            <a:r>
              <a:rPr lang="en-US" sz="2800" dirty="0"/>
              <a:t>Shifts Needed to Align With </a:t>
            </a:r>
            <a:r>
              <a:rPr lang="en-US" sz="2800" dirty="0" smtClean="0"/>
              <a:t>Healthy Eating Patterns</a:t>
            </a:r>
            <a:r>
              <a:rPr lang="en-US" sz="2800" dirty="0"/>
              <a:t>:</a:t>
            </a:r>
            <a:r>
              <a:rPr lang="en-US" sz="2800" i="1" dirty="0" smtClean="0"/>
              <a:t/>
            </a:r>
            <a:br>
              <a:rPr lang="en-US" sz="2800" i="1" dirty="0" smtClean="0"/>
            </a:br>
            <a:r>
              <a:rPr lang="en-US" sz="2800" dirty="0" smtClean="0">
                <a:solidFill>
                  <a:srgbClr val="811358"/>
                </a:solidFill>
              </a:rPr>
              <a:t>The Guidelines</a:t>
            </a:r>
            <a:endParaRPr lang="en-US" sz="2800" dirty="0">
              <a:solidFill>
                <a:srgbClr val="811358"/>
              </a:solidFill>
            </a:endParaRPr>
          </a:p>
        </p:txBody>
      </p:sp>
      <p:sp>
        <p:nvSpPr>
          <p:cNvPr id="2" name="Content Placeholder 1"/>
          <p:cNvSpPr>
            <a:spLocks noGrp="1"/>
          </p:cNvSpPr>
          <p:nvPr>
            <p:ph type="body" sz="quarter" idx="12"/>
          </p:nvPr>
        </p:nvSpPr>
        <p:spPr>
          <a:xfrm>
            <a:off x="504825" y="1733550"/>
            <a:ext cx="7724775" cy="4138613"/>
          </a:xfrm>
        </p:spPr>
        <p:txBody>
          <a:bodyPr>
            <a:normAutofit/>
          </a:bodyPr>
          <a:lstStyle/>
          <a:p>
            <a:pPr marL="457200" indent="-457200">
              <a:lnSpc>
                <a:spcPct val="110000"/>
              </a:lnSpc>
              <a:buFont typeface="+mj-lt"/>
              <a:buAutoNum type="arabicPeriod" startAt="4"/>
            </a:pPr>
            <a:r>
              <a:rPr lang="en-US" sz="2000" b="1" dirty="0" smtClean="0">
                <a:solidFill>
                  <a:srgbClr val="811358"/>
                </a:solidFill>
                <a:latin typeface="Tahoma"/>
              </a:rPr>
              <a:t>Shift </a:t>
            </a:r>
            <a:r>
              <a:rPr lang="en-US" sz="2000" b="1" dirty="0">
                <a:solidFill>
                  <a:srgbClr val="811358"/>
                </a:solidFill>
                <a:latin typeface="Tahoma"/>
              </a:rPr>
              <a:t>to healthier food and beverage choices. </a:t>
            </a:r>
            <a:r>
              <a:rPr lang="en-US" sz="2000" dirty="0">
                <a:latin typeface="Tahoma"/>
              </a:rPr>
              <a:t>Choose nutrient-dense foods and beverages across and within all food groups in place of less healthy choices. </a:t>
            </a:r>
            <a:r>
              <a:rPr lang="en-US" sz="2000" dirty="0" smtClean="0">
                <a:latin typeface="Tahoma"/>
              </a:rPr>
              <a:t>Consider </a:t>
            </a:r>
            <a:r>
              <a:rPr lang="en-US" sz="2000" dirty="0">
                <a:latin typeface="Tahoma"/>
              </a:rPr>
              <a:t>cultural and personal preferences to make these shifts easier to accomplish and maintain</a:t>
            </a:r>
            <a:r>
              <a:rPr lang="en-US" sz="2000" dirty="0" smtClean="0">
                <a:latin typeface="Tahoma"/>
              </a:rPr>
              <a:t>.</a:t>
            </a:r>
            <a:endParaRPr lang="en-US" sz="2000" dirty="0">
              <a:latin typeface="Tahoma"/>
            </a:endParaRPr>
          </a:p>
        </p:txBody>
      </p:sp>
    </p:spTree>
    <p:extLst>
      <p:ext uri="{BB962C8B-B14F-4D97-AF65-F5344CB8AC3E}">
        <p14:creationId xmlns:p14="http://schemas.microsoft.com/office/powerpoint/2010/main" val="28251598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a:ln>
            <a:noFill/>
          </a:ln>
        </p:spPr>
        <p:txBody>
          <a:bodyPr>
            <a:noAutofit/>
          </a:bodyPr>
          <a:lstStyle/>
          <a:p>
            <a:pPr algn="l"/>
            <a:r>
              <a:rPr lang="en-US" sz="2400" b="1" dirty="0" smtClean="0"/>
              <a:t>Current Eating Patterns in the United States</a:t>
            </a:r>
            <a:br>
              <a:rPr lang="en-US" sz="2400" b="1" dirty="0" smtClean="0"/>
            </a:br>
            <a:r>
              <a:rPr lang="en-US" sz="2000" b="1" dirty="0" smtClean="0">
                <a:solidFill>
                  <a:srgbClr val="811358"/>
                </a:solidFill>
              </a:rPr>
              <a:t>Percent </a:t>
            </a:r>
            <a:r>
              <a:rPr lang="en-US" sz="2000" b="1" dirty="0">
                <a:solidFill>
                  <a:srgbClr val="811358"/>
                </a:solidFill>
              </a:rPr>
              <a:t>of the U.S. Population Ages 1 Year and Older Who </a:t>
            </a:r>
            <a:r>
              <a:rPr lang="en-US" sz="2000" b="1" dirty="0" smtClean="0">
                <a:solidFill>
                  <a:srgbClr val="811358"/>
                </a:solidFill>
              </a:rPr>
              <a:t>Are </a:t>
            </a:r>
            <a:r>
              <a:rPr lang="en-US" sz="2000" b="1" dirty="0">
                <a:solidFill>
                  <a:srgbClr val="811358"/>
                </a:solidFill>
              </a:rPr>
              <a:t>Below, At, </a:t>
            </a:r>
            <a:r>
              <a:rPr lang="en-US" sz="2000" b="1" dirty="0" smtClean="0">
                <a:solidFill>
                  <a:srgbClr val="811358"/>
                </a:solidFill>
              </a:rPr>
              <a:t/>
            </a:r>
            <a:br>
              <a:rPr lang="en-US" sz="2000" b="1" dirty="0" smtClean="0">
                <a:solidFill>
                  <a:srgbClr val="811358"/>
                </a:solidFill>
              </a:rPr>
            </a:br>
            <a:r>
              <a:rPr lang="en-US" sz="2000" b="1" dirty="0" smtClean="0">
                <a:solidFill>
                  <a:srgbClr val="811358"/>
                </a:solidFill>
              </a:rPr>
              <a:t>or </a:t>
            </a:r>
            <a:r>
              <a:rPr lang="en-US" sz="2000" b="1" dirty="0">
                <a:solidFill>
                  <a:srgbClr val="811358"/>
                </a:solidFill>
              </a:rPr>
              <a:t>Above Each Dietary Goal or Limit (Figure 2-1)</a:t>
            </a:r>
            <a:endParaRPr lang="en-US" sz="2000" dirty="0">
              <a:solidFill>
                <a:srgbClr val="811358"/>
              </a:solidFill>
            </a:endParaRPr>
          </a:p>
        </p:txBody>
      </p:sp>
      <p:pic>
        <p:nvPicPr>
          <p:cNvPr id="7170" name="Picture 2" descr="Figure 2-1 is a bar graph indicating the percentage of the U.S. population ages 1 year and older with intakes below the recommendation or above the limit for different food groups and dietary components.&#10;Vegetables: 87% have intakes below the goal;&#10;Fruit: 75% have intakes below the goal; &#10;Total Grains: 44% have intakes below the goal; &#10;Dairy: 86% have intakes below the goal; &#10;Protein Foods: 42% have intakes below the goal; &#10;Oils: 72% have intakes below the goal; &#10;Added sugars: 70% have intakes above the limit; &#10;Saturated fats: 71% have intakes above the limit; &#10;Sodium: 89% have intakes above the limi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5181600" cy="4981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6974819" y="1600201"/>
            <a:ext cx="1755648" cy="2514600"/>
          </a:xfrm>
        </p:spPr>
        <p:txBody>
          <a:bodyPr>
            <a:normAutofit/>
          </a:bodyPr>
          <a:lstStyle/>
          <a:p>
            <a:pPr marL="0" indent="0">
              <a:buNone/>
            </a:pPr>
            <a:r>
              <a:rPr lang="en-US" sz="1000" b="1" dirty="0">
                <a:solidFill>
                  <a:prstClr val="black"/>
                </a:solidFill>
                <a:latin typeface="Arial Narrow"/>
                <a:cs typeface="Arial Narrow"/>
              </a:rPr>
              <a:t>Note</a:t>
            </a:r>
            <a:r>
              <a:rPr lang="en-US" sz="1000" dirty="0">
                <a:solidFill>
                  <a:prstClr val="black"/>
                </a:solidFill>
                <a:latin typeface="Arial Narrow"/>
                <a:cs typeface="Arial Narrow"/>
              </a:rPr>
              <a:t>: The center (0) line is the goal or limit. For most, those represented by the orange sections of the bars, shifting toward the center line will improve their eating pattern.</a:t>
            </a:r>
          </a:p>
          <a:p>
            <a:pPr marL="0" indent="0">
              <a:spcBef>
                <a:spcPts val="1000"/>
              </a:spcBef>
              <a:buNone/>
            </a:pPr>
            <a:r>
              <a:rPr lang="en-US" sz="1000" b="1" dirty="0" smtClean="0">
                <a:solidFill>
                  <a:prstClr val="black"/>
                </a:solidFill>
                <a:latin typeface="Arial Narrow"/>
                <a:cs typeface="Arial Narrow"/>
              </a:rPr>
              <a:t>Data </a:t>
            </a:r>
            <a:r>
              <a:rPr lang="en-US" sz="1000" b="1" dirty="0">
                <a:solidFill>
                  <a:prstClr val="black"/>
                </a:solidFill>
                <a:latin typeface="Arial Narrow"/>
                <a:cs typeface="Arial Narrow"/>
              </a:rPr>
              <a:t>Source:</a:t>
            </a:r>
            <a:r>
              <a:rPr lang="en-US" sz="1000" dirty="0">
                <a:solidFill>
                  <a:prstClr val="black"/>
                </a:solidFill>
                <a:latin typeface="Arial Narrow"/>
                <a:cs typeface="Arial Narrow"/>
              </a:rPr>
              <a:t> What We Eat in America, NHANES 2007-2010 for average intakes by age-sex group. Healthy U.S.-Style Food Patterns, which vary based on age, sex, and activity level, for recommended intakes and limits</a:t>
            </a:r>
            <a:r>
              <a:rPr lang="en-US" sz="1000" dirty="0" smtClean="0">
                <a:solidFill>
                  <a:prstClr val="black"/>
                </a:solidFill>
                <a:latin typeface="Arial Narrow"/>
                <a:cs typeface="Arial Narrow"/>
              </a:rPr>
              <a:t>.</a:t>
            </a:r>
            <a:endParaRPr lang="en-CA" sz="1000" dirty="0"/>
          </a:p>
        </p:txBody>
      </p:sp>
    </p:spTree>
    <p:extLst>
      <p:ext uri="{BB962C8B-B14F-4D97-AF65-F5344CB8AC3E}">
        <p14:creationId xmlns:p14="http://schemas.microsoft.com/office/powerpoint/2010/main" val="93069597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28600"/>
            <a:ext cx="8229600" cy="1047633"/>
          </a:xfrm>
        </p:spPr>
        <p:txBody>
          <a:bodyPr>
            <a:noAutofit/>
          </a:bodyPr>
          <a:lstStyle/>
          <a:p>
            <a:r>
              <a:rPr lang="en-US" sz="3000" dirty="0" smtClean="0"/>
              <a:t>A Closer Look at Current Intakes and </a:t>
            </a:r>
            <a:br>
              <a:rPr lang="en-US" sz="3000" dirty="0" smtClean="0"/>
            </a:br>
            <a:r>
              <a:rPr lang="en-US" sz="3000" dirty="0" smtClean="0"/>
              <a:t>Recommended Shifts</a:t>
            </a:r>
            <a:endParaRPr lang="en-US" sz="3000" dirty="0"/>
          </a:p>
        </p:txBody>
      </p:sp>
      <p:sp>
        <p:nvSpPr>
          <p:cNvPr id="3" name="Content Placeholder 2"/>
          <p:cNvSpPr>
            <a:spLocks noGrp="1"/>
          </p:cNvSpPr>
          <p:nvPr>
            <p:ph type="body" sz="quarter" idx="12"/>
          </p:nvPr>
        </p:nvSpPr>
        <p:spPr>
          <a:xfrm>
            <a:off x="791882" y="1643904"/>
            <a:ext cx="7835247" cy="4656535"/>
          </a:xfrm>
        </p:spPr>
        <p:txBody>
          <a:bodyPr>
            <a:normAutofit/>
          </a:bodyPr>
          <a:lstStyle/>
          <a:p>
            <a:pPr>
              <a:lnSpc>
                <a:spcPct val="130000"/>
              </a:lnSpc>
              <a:spcBef>
                <a:spcPts val="1800"/>
              </a:spcBef>
            </a:pPr>
            <a:r>
              <a:rPr lang="en-US" sz="2000" dirty="0" smtClean="0">
                <a:latin typeface="Tahoma"/>
              </a:rPr>
              <a:t>Compares current intakes in the United States to recommendations and identifies potential shifts for: </a:t>
            </a:r>
          </a:p>
          <a:p>
            <a:pPr lvl="1">
              <a:lnSpc>
                <a:spcPct val="130000"/>
              </a:lnSpc>
            </a:pPr>
            <a:r>
              <a:rPr lang="en-US" sz="1800" dirty="0" smtClean="0">
                <a:latin typeface="Tahoma"/>
              </a:rPr>
              <a:t>Food groups</a:t>
            </a:r>
          </a:p>
          <a:p>
            <a:pPr lvl="1">
              <a:lnSpc>
                <a:spcPct val="130000"/>
              </a:lnSpc>
            </a:pPr>
            <a:r>
              <a:rPr lang="en-US" sz="1800" dirty="0" smtClean="0">
                <a:latin typeface="Tahoma"/>
              </a:rPr>
              <a:t>Other dietary components</a:t>
            </a:r>
          </a:p>
          <a:p>
            <a:pPr>
              <a:lnSpc>
                <a:spcPct val="130000"/>
              </a:lnSpc>
              <a:spcBef>
                <a:spcPts val="1800"/>
              </a:spcBef>
            </a:pPr>
            <a:r>
              <a:rPr lang="en-US" sz="2000" dirty="0" smtClean="0">
                <a:latin typeface="Tahoma"/>
              </a:rPr>
              <a:t>Identifies nutrients of public health concern</a:t>
            </a:r>
          </a:p>
          <a:p>
            <a:pPr>
              <a:lnSpc>
                <a:spcPct val="130000"/>
              </a:lnSpc>
              <a:spcBef>
                <a:spcPts val="1800"/>
              </a:spcBef>
            </a:pPr>
            <a:r>
              <a:rPr lang="en-US" sz="2000" dirty="0" smtClean="0">
                <a:latin typeface="Tahoma"/>
              </a:rPr>
              <a:t>Describes the importance of beverage </a:t>
            </a:r>
            <a:br>
              <a:rPr lang="en-US" sz="2000" dirty="0" smtClean="0">
                <a:latin typeface="Tahoma"/>
              </a:rPr>
            </a:br>
            <a:r>
              <a:rPr lang="en-US" sz="2000" dirty="0" smtClean="0">
                <a:latin typeface="Tahoma"/>
              </a:rPr>
              <a:t>choices</a:t>
            </a:r>
            <a:endParaRPr lang="en-US" sz="2000" dirty="0">
              <a:latin typeface="Tahoma"/>
            </a:endParaRPr>
          </a:p>
        </p:txBody>
      </p:sp>
    </p:spTree>
    <p:extLst>
      <p:ext uri="{BB962C8B-B14F-4D97-AF65-F5344CB8AC3E}">
        <p14:creationId xmlns:p14="http://schemas.microsoft.com/office/powerpoint/2010/main" val="7801270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481698"/>
            <a:ext cx="7527073" cy="1242702"/>
          </a:xfrm>
        </p:spPr>
        <p:txBody>
          <a:bodyPr>
            <a:normAutofit/>
          </a:bodyPr>
          <a:lstStyle/>
          <a:p>
            <a:r>
              <a:rPr lang="en-US" sz="4800" dirty="0" smtClean="0"/>
              <a:t>Introduction</a:t>
            </a:r>
            <a:endParaRPr lang="en-US" sz="4800" dirty="0"/>
          </a:p>
        </p:txBody>
      </p:sp>
    </p:spTree>
    <p:extLst>
      <p:ext uri="{BB962C8B-B14F-4D97-AF65-F5344CB8AC3E}">
        <p14:creationId xmlns:p14="http://schemas.microsoft.com/office/powerpoint/2010/main" val="12175918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28600"/>
            <a:ext cx="8271185" cy="1058785"/>
          </a:xfrm>
        </p:spPr>
        <p:txBody>
          <a:bodyPr>
            <a:noAutofit/>
          </a:bodyPr>
          <a:lstStyle/>
          <a:p>
            <a:r>
              <a:rPr lang="en-US" sz="3000" dirty="0" smtClean="0"/>
              <a:t>Shifts to Align with Healthy Eating Patterns:</a:t>
            </a:r>
            <a:br>
              <a:rPr lang="en-US" sz="3000" dirty="0" smtClean="0"/>
            </a:br>
            <a:r>
              <a:rPr lang="en-US" sz="3000" dirty="0" smtClean="0">
                <a:solidFill>
                  <a:srgbClr val="811358"/>
                </a:solidFill>
              </a:rPr>
              <a:t>Examples</a:t>
            </a:r>
            <a:endParaRPr lang="en-US" sz="3000" dirty="0">
              <a:solidFill>
                <a:srgbClr val="811358"/>
              </a:solidFill>
            </a:endParaRPr>
          </a:p>
        </p:txBody>
      </p:sp>
      <p:sp>
        <p:nvSpPr>
          <p:cNvPr id="3" name="Content Placeholder 2"/>
          <p:cNvSpPr>
            <a:spLocks noGrp="1"/>
          </p:cNvSpPr>
          <p:nvPr>
            <p:ph idx="1"/>
          </p:nvPr>
        </p:nvSpPr>
        <p:spPr>
          <a:xfrm>
            <a:off x="457200" y="1600200"/>
            <a:ext cx="8229600" cy="4648200"/>
          </a:xfrm>
        </p:spPr>
        <p:txBody>
          <a:bodyPr>
            <a:noAutofit/>
          </a:bodyPr>
          <a:lstStyle/>
          <a:p>
            <a:pPr>
              <a:lnSpc>
                <a:spcPct val="130000"/>
              </a:lnSpc>
              <a:spcBef>
                <a:spcPts val="1800"/>
              </a:spcBef>
            </a:pPr>
            <a:r>
              <a:rPr lang="en-US" sz="1800" dirty="0" smtClean="0">
                <a:latin typeface="Tahoma"/>
              </a:rPr>
              <a:t>Increasing </a:t>
            </a:r>
            <a:r>
              <a:rPr lang="en-US" sz="1800" b="1" dirty="0" smtClean="0">
                <a:solidFill>
                  <a:srgbClr val="811358"/>
                </a:solidFill>
                <a:latin typeface="Tahoma"/>
              </a:rPr>
              <a:t>vegetables</a:t>
            </a:r>
            <a:r>
              <a:rPr lang="en-US" sz="1800" dirty="0" smtClean="0">
                <a:latin typeface="Tahoma"/>
              </a:rPr>
              <a:t> in mixed dishes while decreasing the amounts of refined grains or meats high in saturated fat and/or sodium.</a:t>
            </a:r>
          </a:p>
          <a:p>
            <a:pPr>
              <a:lnSpc>
                <a:spcPct val="130000"/>
              </a:lnSpc>
              <a:spcBef>
                <a:spcPts val="1800"/>
              </a:spcBef>
            </a:pPr>
            <a:r>
              <a:rPr lang="en-US" sz="1800" dirty="0" smtClean="0">
                <a:latin typeface="Tahoma"/>
              </a:rPr>
              <a:t>Incorporating </a:t>
            </a:r>
            <a:r>
              <a:rPr lang="en-US" sz="1800" b="1" dirty="0" smtClean="0">
                <a:solidFill>
                  <a:srgbClr val="811358"/>
                </a:solidFill>
                <a:latin typeface="Tahoma"/>
              </a:rPr>
              <a:t>seafood</a:t>
            </a:r>
            <a:r>
              <a:rPr lang="en-US" sz="1800" dirty="0" smtClean="0">
                <a:latin typeface="Tahoma"/>
              </a:rPr>
              <a:t> in meals twice per week in place of meat, poultry, or eggs.</a:t>
            </a:r>
          </a:p>
          <a:p>
            <a:pPr>
              <a:lnSpc>
                <a:spcPct val="130000"/>
              </a:lnSpc>
              <a:spcBef>
                <a:spcPts val="1800"/>
              </a:spcBef>
            </a:pPr>
            <a:r>
              <a:rPr lang="en-US" sz="1800" dirty="0" smtClean="0">
                <a:latin typeface="Tahoma"/>
              </a:rPr>
              <a:t>Using vegetable </a:t>
            </a:r>
            <a:r>
              <a:rPr lang="en-US" sz="1800" b="1" dirty="0" smtClean="0">
                <a:solidFill>
                  <a:srgbClr val="811358"/>
                </a:solidFill>
                <a:latin typeface="Tahoma"/>
              </a:rPr>
              <a:t>oil</a:t>
            </a:r>
            <a:r>
              <a:rPr lang="en-US" sz="1800" dirty="0" smtClean="0">
                <a:latin typeface="Tahoma"/>
              </a:rPr>
              <a:t> in place of solid fats when cooking, and using oil-based dressings and spreads on foods instead of those made from solid fats.</a:t>
            </a:r>
          </a:p>
          <a:p>
            <a:pPr>
              <a:lnSpc>
                <a:spcPct val="130000"/>
              </a:lnSpc>
              <a:spcBef>
                <a:spcPts val="1800"/>
              </a:spcBef>
            </a:pPr>
            <a:r>
              <a:rPr lang="en-US" sz="1800" dirty="0" smtClean="0">
                <a:latin typeface="Tahoma"/>
              </a:rPr>
              <a:t>Choosing beverages with no </a:t>
            </a:r>
            <a:r>
              <a:rPr lang="en-US" sz="1800" b="1" dirty="0" smtClean="0">
                <a:solidFill>
                  <a:srgbClr val="811358"/>
                </a:solidFill>
                <a:latin typeface="Tahoma"/>
              </a:rPr>
              <a:t>added sugars</a:t>
            </a:r>
            <a:r>
              <a:rPr lang="en-US" sz="1800" dirty="0" smtClean="0">
                <a:latin typeface="Tahoma"/>
              </a:rPr>
              <a:t>, such as water.</a:t>
            </a:r>
          </a:p>
          <a:p>
            <a:pPr>
              <a:lnSpc>
                <a:spcPct val="130000"/>
              </a:lnSpc>
              <a:spcBef>
                <a:spcPts val="1800"/>
              </a:spcBef>
            </a:pPr>
            <a:r>
              <a:rPr lang="en-US" sz="1800" dirty="0" smtClean="0">
                <a:latin typeface="Tahoma"/>
              </a:rPr>
              <a:t>Using the Nutrition Facts label to compare </a:t>
            </a:r>
            <a:r>
              <a:rPr lang="en-US" sz="1800" b="1" dirty="0" smtClean="0">
                <a:solidFill>
                  <a:srgbClr val="811358"/>
                </a:solidFill>
                <a:latin typeface="Tahoma"/>
              </a:rPr>
              <a:t>sodium</a:t>
            </a:r>
            <a:r>
              <a:rPr lang="en-US" sz="1800" dirty="0" smtClean="0">
                <a:latin typeface="Tahoma"/>
              </a:rPr>
              <a:t> content of foods and choosing the product with less sodium.</a:t>
            </a:r>
          </a:p>
        </p:txBody>
      </p:sp>
    </p:spTree>
    <p:extLst>
      <p:ext uri="{BB962C8B-B14F-4D97-AF65-F5344CB8AC3E}">
        <p14:creationId xmlns:p14="http://schemas.microsoft.com/office/powerpoint/2010/main" val="41184650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74320"/>
            <a:ext cx="8229600" cy="1143000"/>
          </a:xfrm>
        </p:spPr>
        <p:txBody>
          <a:bodyPr>
            <a:normAutofit/>
          </a:bodyPr>
          <a:lstStyle/>
          <a:p>
            <a:r>
              <a:rPr lang="en-US" dirty="0" smtClean="0"/>
              <a:t>Major Messages from Chapter 2</a:t>
            </a:r>
            <a:endParaRPr lang="en-US" dirty="0"/>
          </a:p>
        </p:txBody>
      </p:sp>
      <p:sp>
        <p:nvSpPr>
          <p:cNvPr id="3" name="Content Placeholder 2"/>
          <p:cNvSpPr>
            <a:spLocks noGrp="1"/>
          </p:cNvSpPr>
          <p:nvPr>
            <p:ph type="body" sz="quarter" idx="12"/>
          </p:nvPr>
        </p:nvSpPr>
        <p:spPr>
          <a:xfrm>
            <a:off x="791882" y="1643904"/>
            <a:ext cx="7835247" cy="4567325"/>
          </a:xfrm>
        </p:spPr>
        <p:txBody>
          <a:bodyPr>
            <a:normAutofit/>
          </a:bodyPr>
          <a:lstStyle/>
          <a:p>
            <a:pPr>
              <a:lnSpc>
                <a:spcPct val="130000"/>
              </a:lnSpc>
              <a:spcBef>
                <a:spcPts val="1800"/>
              </a:spcBef>
            </a:pPr>
            <a:r>
              <a:rPr lang="en-US" sz="2000" dirty="0" smtClean="0">
                <a:latin typeface="Tahoma"/>
              </a:rPr>
              <a:t>The U.S. population, across almost every age and sex group, consumes eating patterns that are: </a:t>
            </a:r>
          </a:p>
          <a:p>
            <a:pPr lvl="1">
              <a:lnSpc>
                <a:spcPct val="130000"/>
              </a:lnSpc>
            </a:pPr>
            <a:r>
              <a:rPr lang="en-US" sz="1800" dirty="0" smtClean="0">
                <a:latin typeface="Tahoma"/>
              </a:rPr>
              <a:t>low in vegetables, fruits, whole grains, dairy, seafood, and oil </a:t>
            </a:r>
          </a:p>
          <a:p>
            <a:pPr lvl="1">
              <a:lnSpc>
                <a:spcPct val="130000"/>
              </a:lnSpc>
            </a:pPr>
            <a:r>
              <a:rPr lang="en-US" sz="1800" dirty="0" smtClean="0">
                <a:latin typeface="Tahoma"/>
              </a:rPr>
              <a:t>high in refined grains, added sugars, saturated fats, sodium, and </a:t>
            </a:r>
          </a:p>
          <a:p>
            <a:pPr lvl="1">
              <a:lnSpc>
                <a:spcPct val="130000"/>
              </a:lnSpc>
            </a:pPr>
            <a:r>
              <a:rPr lang="en-US" sz="1800" dirty="0" smtClean="0">
                <a:latin typeface="Tahoma"/>
              </a:rPr>
              <a:t>for some age-sex groups, high in the meats, poultry, and eggs subgroup. </a:t>
            </a:r>
          </a:p>
          <a:p>
            <a:pPr>
              <a:lnSpc>
                <a:spcPct val="130000"/>
              </a:lnSpc>
              <a:spcBef>
                <a:spcPts val="1800"/>
              </a:spcBef>
            </a:pPr>
            <a:r>
              <a:rPr lang="en-US" sz="2000" dirty="0" smtClean="0">
                <a:latin typeface="Tahoma"/>
              </a:rPr>
              <a:t>Young children and older Americans generally are closer to the recommendations than are adolescents and young adults. </a:t>
            </a:r>
          </a:p>
        </p:txBody>
      </p:sp>
    </p:spTree>
    <p:extLst>
      <p:ext uri="{BB962C8B-B14F-4D97-AF65-F5344CB8AC3E}">
        <p14:creationId xmlns:p14="http://schemas.microsoft.com/office/powerpoint/2010/main" val="416992224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12239" y="3657600"/>
            <a:ext cx="8003334" cy="1503246"/>
          </a:xfrm>
        </p:spPr>
        <p:txBody>
          <a:bodyPr>
            <a:noAutofit/>
          </a:bodyPr>
          <a:lstStyle/>
          <a:p>
            <a:r>
              <a:rPr lang="en-US" sz="3200" dirty="0">
                <a:solidFill>
                  <a:srgbClr val="F1D00A"/>
                </a:solidFill>
                <a:latin typeface="Noto Serif"/>
              </a:rPr>
              <a:t>CHAPTER </a:t>
            </a:r>
            <a:r>
              <a:rPr lang="en-US" sz="3200" dirty="0" smtClean="0">
                <a:solidFill>
                  <a:srgbClr val="F1D00A"/>
                </a:solidFill>
                <a:latin typeface="Noto Serif"/>
              </a:rPr>
              <a:t>3:</a:t>
            </a:r>
            <a:r>
              <a:rPr lang="en-US" sz="8000" dirty="0"/>
              <a:t/>
            </a:r>
            <a:br>
              <a:rPr lang="en-US" sz="8000" dirty="0"/>
            </a:br>
            <a:r>
              <a:rPr lang="en-US" sz="4400" dirty="0" smtClean="0"/>
              <a:t>Everyone Has a Role in Supporting Healthy Eating Patterns</a:t>
            </a:r>
            <a:endParaRPr lang="en-US" sz="4400" dirty="0"/>
          </a:p>
        </p:txBody>
      </p:sp>
    </p:spTree>
    <p:extLst>
      <p:ext uri="{BB962C8B-B14F-4D97-AF65-F5344CB8AC3E}">
        <p14:creationId xmlns:p14="http://schemas.microsoft.com/office/powerpoint/2010/main" val="19805023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9503" y="152400"/>
            <a:ext cx="8664497" cy="1182029"/>
          </a:xfrm>
        </p:spPr>
        <p:txBody>
          <a:bodyPr>
            <a:noAutofit/>
          </a:bodyPr>
          <a:lstStyle/>
          <a:p>
            <a:r>
              <a:rPr lang="en-US" sz="2800" dirty="0" smtClean="0"/>
              <a:t>Everyone Has a Role in Supporting Healthy Eating Patterns:</a:t>
            </a:r>
            <a:br>
              <a:rPr lang="en-US" sz="2800" dirty="0" smtClean="0"/>
            </a:br>
            <a:r>
              <a:rPr lang="en-US" sz="2800" dirty="0" smtClean="0">
                <a:solidFill>
                  <a:srgbClr val="811358"/>
                </a:solidFill>
              </a:rPr>
              <a:t>The Guidelines</a:t>
            </a:r>
            <a:endParaRPr lang="en-US" sz="2800" dirty="0">
              <a:solidFill>
                <a:srgbClr val="811358"/>
              </a:solidFill>
            </a:endParaRPr>
          </a:p>
        </p:txBody>
      </p:sp>
      <p:sp>
        <p:nvSpPr>
          <p:cNvPr id="2" name="Content Placeholder 1"/>
          <p:cNvSpPr>
            <a:spLocks noGrp="1"/>
          </p:cNvSpPr>
          <p:nvPr>
            <p:ph type="body" sz="quarter" idx="12"/>
          </p:nvPr>
        </p:nvSpPr>
        <p:spPr/>
        <p:txBody>
          <a:bodyPr>
            <a:normAutofit/>
          </a:bodyPr>
          <a:lstStyle/>
          <a:p>
            <a:pPr marL="514350" indent="-514350">
              <a:buFont typeface="+mj-lt"/>
              <a:buAutoNum type="arabicPeriod" startAt="5"/>
            </a:pPr>
            <a:r>
              <a:rPr lang="en-US" sz="2000" b="1" dirty="0">
                <a:solidFill>
                  <a:srgbClr val="811358"/>
                </a:solidFill>
                <a:latin typeface="Tahoma"/>
                <a:ea typeface="+mj-ea"/>
                <a:cs typeface="Noto serif"/>
              </a:rPr>
              <a:t>Support healthy eating patterns for all. </a:t>
            </a:r>
            <a:r>
              <a:rPr lang="en-US" sz="2000" dirty="0" smtClean="0">
                <a:latin typeface="Tahoma"/>
              </a:rPr>
              <a:t>Everyone has a role in helping to create and support healthy eating patterns in multiple settings nationwide, from home to school to work to communities.</a:t>
            </a:r>
            <a:endParaRPr lang="en-US" sz="2000" dirty="0">
              <a:latin typeface="Tahoma"/>
            </a:endParaRPr>
          </a:p>
        </p:txBody>
      </p:sp>
    </p:spTree>
    <p:extLst>
      <p:ext uri="{BB962C8B-B14F-4D97-AF65-F5344CB8AC3E}">
        <p14:creationId xmlns:p14="http://schemas.microsoft.com/office/powerpoint/2010/main" val="48867494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4825" y="152400"/>
            <a:ext cx="8229600" cy="1143000"/>
          </a:xfrm>
        </p:spPr>
        <p:txBody>
          <a:bodyPr>
            <a:noAutofit/>
          </a:bodyPr>
          <a:lstStyle/>
          <a:p>
            <a:r>
              <a:rPr lang="en-US" sz="3000" dirty="0" smtClean="0"/>
              <a:t>Creating and Supporting Healthy Choices </a:t>
            </a:r>
            <a:br>
              <a:rPr lang="en-US" sz="3000" dirty="0" smtClean="0"/>
            </a:br>
            <a:r>
              <a:rPr lang="en-US" sz="3000" dirty="0" smtClean="0">
                <a:solidFill>
                  <a:srgbClr val="811358"/>
                </a:solidFill>
              </a:rPr>
              <a:t>(Figure </a:t>
            </a:r>
            <a:r>
              <a:rPr lang="en-US" sz="3000" dirty="0">
                <a:solidFill>
                  <a:srgbClr val="811358"/>
                </a:solidFill>
              </a:rPr>
              <a:t>3-1)</a:t>
            </a:r>
          </a:p>
        </p:txBody>
      </p:sp>
      <p:pic>
        <p:nvPicPr>
          <p:cNvPr id="8194" name="Picture 2" descr="Figure 3-1. A Social-Ecological Model for Food and Physical Activity Decisions&#10;The Social-Ecological Model can help health professionals understand how layers of influence intersect to shape a person's food and physical activity choices. The model below shows how various factors influence food and beverage intake, physical activity patterns, and ultimately health outcomes.&#10;Social and Cultural Norms and Values&#10;• Belief systems&#10;• Traditions&#10;• Heritage&#10;• Religion&#10;• Priorities&#10;• Lifestyle&#10;• Body image&#10;Sectors&#10;Systems&#10;• Government&#10;• Education&#10;• Health care&#10;• Transportation&#10;Organizations&#10;• Public health&#10;• Community&#10;• Advocacy&#10;Businesses &amp; Industries&#10;• Planning and development&#10;• Agriculture&#10;• Food and beverage&#10;• Manufacturing&#10;• Retail&#10;• Entertainment&#10;• Marketing&#10;• Media&#10;Settings&#10;• Homes&#10;• Early care and education&#10;• Schools&#10;• Worksites&#10;• Recreational facilities&#10;• Food service and retail establishments&#10;• Other community settings&#10;Individual Factors&#10;Demographics&#10;• Age&#10;• Sex&#10;• Socioeconomic status&#10;• Race/ethnicity&#10;• Disability&#10;Other Personal factors&#10;• Psychosocial&#10;• Knowledge and skills&#10;• Gene-environment interactions&#10;• Food preferences&#10;Food &amp; Beverage Intake&#10;Physical Activity&#10;=&#10;Health Outcome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57200" y="1870364"/>
            <a:ext cx="6324600"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2"/>
          </p:nvPr>
        </p:nvSpPr>
        <p:spPr>
          <a:xfrm>
            <a:off x="7083552" y="1905000"/>
            <a:ext cx="1755648" cy="3858533"/>
          </a:xfrm>
        </p:spPr>
        <p:txBody>
          <a:bodyPr>
            <a:normAutofit/>
          </a:bodyPr>
          <a:lstStyle/>
          <a:p>
            <a:pPr marL="0" indent="0">
              <a:buNone/>
            </a:pPr>
            <a:r>
              <a:rPr lang="en-US" sz="1000" b="1" dirty="0">
                <a:solidFill>
                  <a:prstClr val="black"/>
                </a:solidFill>
                <a:latin typeface="Arial Narrow"/>
                <a:cs typeface="Arial Narrow"/>
              </a:rPr>
              <a:t>Data Source: </a:t>
            </a:r>
            <a:r>
              <a:rPr lang="en-US" sz="1000" dirty="0">
                <a:solidFill>
                  <a:prstClr val="black"/>
                </a:solidFill>
                <a:latin typeface="Arial Narrow"/>
                <a:cs typeface="Arial Narrow"/>
              </a:rPr>
              <a:t>Adapted from: (1) Centers for Disease Control and Prevention. Division of Nutrition, Physical Activity, and Obesity. National Center for Chronic Disease Prevention and Health Promotion. Addressing Obesity Disparities: Social Ecological Model. Available at: http://www.cdc.gov/obesity/health_equity/addressingtheissue.html. </a:t>
            </a:r>
            <a:r>
              <a:rPr lang="en-US" sz="1000" dirty="0">
                <a:latin typeface="Arial Narrow"/>
                <a:cs typeface="Arial Narrow"/>
              </a:rPr>
              <a:t>Accessed October 19, 2015. (2) Institute of Medicine. Preventing Childhood Obesity: Health in the Balance, Washington (DC): The National Academies Press; 2005, page 85. (3) Story M, </a:t>
            </a:r>
            <a:r>
              <a:rPr lang="en-US" sz="1000" dirty="0" err="1">
                <a:latin typeface="Arial Narrow"/>
                <a:cs typeface="Arial Narrow"/>
              </a:rPr>
              <a:t>Kaphingst</a:t>
            </a:r>
            <a:r>
              <a:rPr lang="en-US" sz="1000" dirty="0">
                <a:latin typeface="Arial Narrow"/>
                <a:cs typeface="Arial Narrow"/>
              </a:rPr>
              <a:t> KM, Robinson-O’Brien R, </a:t>
            </a:r>
            <a:r>
              <a:rPr lang="en-US" sz="1000" dirty="0" err="1">
                <a:latin typeface="Arial Narrow"/>
                <a:cs typeface="Arial Narrow"/>
              </a:rPr>
              <a:t>Glanz</a:t>
            </a:r>
            <a:r>
              <a:rPr lang="en-US" sz="1000" dirty="0">
                <a:latin typeface="Arial Narrow"/>
                <a:cs typeface="Arial Narrow"/>
              </a:rPr>
              <a:t> K. Creating healthy food and eating environments: Policy and environmental approaches. </a:t>
            </a:r>
            <a:r>
              <a:rPr lang="en-US" sz="1000" i="1" dirty="0" err="1">
                <a:latin typeface="Arial Narrow"/>
                <a:cs typeface="Arial Narrow"/>
              </a:rPr>
              <a:t>Annu</a:t>
            </a:r>
            <a:r>
              <a:rPr lang="en-US" sz="1000" i="1" dirty="0">
                <a:latin typeface="Arial Narrow"/>
                <a:cs typeface="Arial Narrow"/>
              </a:rPr>
              <a:t> Rev Public Health</a:t>
            </a:r>
            <a:r>
              <a:rPr lang="en-US" sz="1000" dirty="0">
                <a:latin typeface="Arial Narrow"/>
                <a:cs typeface="Arial Narrow"/>
              </a:rPr>
              <a:t> 2008; 29:253-272</a:t>
            </a:r>
            <a:r>
              <a:rPr lang="en-US" sz="1000" dirty="0" smtClean="0">
                <a:latin typeface="Arial Narrow"/>
                <a:cs typeface="Arial Narrow"/>
              </a:rPr>
              <a:t>.</a:t>
            </a:r>
            <a:endParaRPr lang="en-CA" sz="1000" dirty="0"/>
          </a:p>
        </p:txBody>
      </p:sp>
    </p:spTree>
    <p:extLst>
      <p:ext uri="{BB962C8B-B14F-4D97-AF65-F5344CB8AC3E}">
        <p14:creationId xmlns:p14="http://schemas.microsoft.com/office/powerpoint/2010/main" val="213759089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4825" y="152400"/>
            <a:ext cx="8229600" cy="1143000"/>
          </a:xfrm>
        </p:spPr>
        <p:txBody>
          <a:bodyPr>
            <a:noAutofit/>
          </a:bodyPr>
          <a:lstStyle/>
          <a:p>
            <a:r>
              <a:rPr lang="en-US" sz="3000" dirty="0"/>
              <a:t>The Social Ecological </a:t>
            </a:r>
            <a:r>
              <a:rPr lang="en-US" sz="3000" dirty="0" smtClean="0"/>
              <a:t>Model </a:t>
            </a:r>
            <a:br>
              <a:rPr lang="en-US" sz="3000" dirty="0" smtClean="0"/>
            </a:br>
            <a:r>
              <a:rPr lang="en-US" sz="3000" dirty="0" smtClean="0">
                <a:solidFill>
                  <a:srgbClr val="811358"/>
                </a:solidFill>
              </a:rPr>
              <a:t>(Figure </a:t>
            </a:r>
            <a:r>
              <a:rPr lang="en-US" sz="3000" dirty="0">
                <a:solidFill>
                  <a:srgbClr val="811358"/>
                </a:solidFill>
              </a:rPr>
              <a:t>3-1)</a:t>
            </a:r>
          </a:p>
        </p:txBody>
      </p:sp>
      <p:pic>
        <p:nvPicPr>
          <p:cNvPr id="8194" name="Picture 2" descr="Figure 3-1. A Social-Ecological Model for Food and Physical Activity Decisions&#10;The Social-Ecological Model can help health professionals understand how layers of influence intersect to shape a person's food and physical activity choices. The model below shows how various factors influence food and beverage intake, physical activity patterns, and ultimately health outcomes.&#10;Social and Cultural Norms and Values&#10;• Belief systems&#10;• Traditions&#10;• Heritage&#10;• Religion&#10;• Priorities&#10;• Lifestyle&#10;• Body image&#10;Sectors&#10;Systems&#10;• Government&#10;• Education&#10;• Health care&#10;• Transportation&#10;Organizations&#10;• Public health&#10;• Community&#10;• Advocacy&#10;Businesses &amp; Industries&#10;• Planning and development&#10;• Agriculture&#10;• Food and beverage&#10;• Manufacturing&#10;• Retail&#10;• Entertainment&#10;• Marketing&#10;• Media&#10;Settings&#10;• Homes&#10;• Early care and education&#10;• Schools&#10;• Worksites&#10;• Recreational facilities&#10;• Food service and retail establishments&#10;• Other community settings&#10;Individual Factors&#10;Demographics&#10;• Age&#10;• Sex&#10;• Socioeconomic status&#10;• Race/ethnicity&#10;• Disability&#10;Other Personal factors&#10;• Psychosocial&#10;• Knowledge and skills&#10;• Gene-environment interactions&#10;• Food preferences&#10;Food &amp; Beverage Intake&#10;Physical Activity&#10;=&#10;Health Outcome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57200" y="1870364"/>
            <a:ext cx="6324600"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2"/>
          </p:nvPr>
        </p:nvSpPr>
        <p:spPr>
          <a:xfrm>
            <a:off x="7083552" y="1905000"/>
            <a:ext cx="1755648" cy="3858533"/>
          </a:xfrm>
        </p:spPr>
        <p:txBody>
          <a:bodyPr>
            <a:normAutofit/>
          </a:bodyPr>
          <a:lstStyle/>
          <a:p>
            <a:pPr marL="0" indent="0">
              <a:buNone/>
            </a:pPr>
            <a:r>
              <a:rPr lang="en-US" sz="1000" b="1" dirty="0">
                <a:solidFill>
                  <a:prstClr val="black"/>
                </a:solidFill>
                <a:latin typeface="Arial Narrow"/>
                <a:cs typeface="Arial Narrow"/>
              </a:rPr>
              <a:t>Data Source: </a:t>
            </a:r>
            <a:r>
              <a:rPr lang="en-US" sz="1000" dirty="0">
                <a:solidFill>
                  <a:prstClr val="black"/>
                </a:solidFill>
                <a:latin typeface="Arial Narrow"/>
                <a:cs typeface="Arial Narrow"/>
              </a:rPr>
              <a:t>Adapted from: (1) Centers for Disease Control and Prevention. Division of Nutrition, Physical Activity, and Obesity. National Center for Chronic Disease Prevention and Health Promotion. Addressing Obesity Disparities: Social Ecological Model. Available at: http://www.cdc.gov/obesity/health_equity/addressingtheissue.html. </a:t>
            </a:r>
            <a:r>
              <a:rPr lang="en-US" sz="1000" dirty="0">
                <a:latin typeface="Arial Narrow"/>
                <a:cs typeface="Arial Narrow"/>
              </a:rPr>
              <a:t>Accessed October 19, 2015. (2) Institute of Medicine. Preventing Childhood Obesity: Health in the Balance, Washington (DC): The National Academies Press; 2005, page 85. (3) Story M, </a:t>
            </a:r>
            <a:r>
              <a:rPr lang="en-US" sz="1000" dirty="0" err="1">
                <a:latin typeface="Arial Narrow"/>
                <a:cs typeface="Arial Narrow"/>
              </a:rPr>
              <a:t>Kaphingst</a:t>
            </a:r>
            <a:r>
              <a:rPr lang="en-US" sz="1000" dirty="0">
                <a:latin typeface="Arial Narrow"/>
                <a:cs typeface="Arial Narrow"/>
              </a:rPr>
              <a:t> KM, Robinson-O’Brien R, </a:t>
            </a:r>
            <a:r>
              <a:rPr lang="en-US" sz="1000" dirty="0" err="1">
                <a:latin typeface="Arial Narrow"/>
                <a:cs typeface="Arial Narrow"/>
              </a:rPr>
              <a:t>Glanz</a:t>
            </a:r>
            <a:r>
              <a:rPr lang="en-US" sz="1000" dirty="0">
                <a:latin typeface="Arial Narrow"/>
                <a:cs typeface="Arial Narrow"/>
              </a:rPr>
              <a:t> K. Creating healthy food and eating environments: Policy and environmental approaches. </a:t>
            </a:r>
            <a:r>
              <a:rPr lang="en-US" sz="1000" i="1" dirty="0" err="1">
                <a:latin typeface="Arial Narrow"/>
                <a:cs typeface="Arial Narrow"/>
              </a:rPr>
              <a:t>Annu</a:t>
            </a:r>
            <a:r>
              <a:rPr lang="en-US" sz="1000" i="1" dirty="0">
                <a:latin typeface="Arial Narrow"/>
                <a:cs typeface="Arial Narrow"/>
              </a:rPr>
              <a:t> Rev Public Health</a:t>
            </a:r>
            <a:r>
              <a:rPr lang="en-US" sz="1000" dirty="0">
                <a:latin typeface="Arial Narrow"/>
                <a:cs typeface="Arial Narrow"/>
              </a:rPr>
              <a:t> 2008; 29:253-272</a:t>
            </a:r>
            <a:r>
              <a:rPr lang="en-US" sz="1000" dirty="0" smtClean="0">
                <a:latin typeface="Arial Narrow"/>
                <a:cs typeface="Arial Narrow"/>
              </a:rPr>
              <a:t>.</a:t>
            </a:r>
            <a:endParaRPr lang="en-CA" sz="1000" dirty="0"/>
          </a:p>
        </p:txBody>
      </p:sp>
    </p:spTree>
    <p:extLst>
      <p:ext uri="{BB962C8B-B14F-4D97-AF65-F5344CB8AC3E}">
        <p14:creationId xmlns:p14="http://schemas.microsoft.com/office/powerpoint/2010/main" val="117392160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8640" y="152400"/>
            <a:ext cx="8229600" cy="1143000"/>
          </a:xfrm>
        </p:spPr>
        <p:txBody>
          <a:bodyPr>
            <a:noAutofit/>
          </a:bodyPr>
          <a:lstStyle/>
          <a:p>
            <a:r>
              <a:rPr lang="en-US" sz="3000" dirty="0" smtClean="0"/>
              <a:t>Meeting People Where They Are: </a:t>
            </a:r>
            <a:br>
              <a:rPr lang="en-US" sz="3000" dirty="0" smtClean="0"/>
            </a:br>
            <a:r>
              <a:rPr lang="en-US" sz="3000" dirty="0" smtClean="0">
                <a:solidFill>
                  <a:srgbClr val="811358"/>
                </a:solidFill>
              </a:rPr>
              <a:t>Contextual Factors and Healthy Eating Patterns</a:t>
            </a:r>
            <a:endParaRPr lang="en-US" sz="3000" dirty="0">
              <a:solidFill>
                <a:srgbClr val="811358"/>
              </a:solidFill>
            </a:endParaRPr>
          </a:p>
        </p:txBody>
      </p:sp>
      <p:sp>
        <p:nvSpPr>
          <p:cNvPr id="3" name="Content Placeholder 2"/>
          <p:cNvSpPr>
            <a:spLocks noGrp="1"/>
          </p:cNvSpPr>
          <p:nvPr>
            <p:ph type="body" sz="quarter" idx="12"/>
          </p:nvPr>
        </p:nvSpPr>
        <p:spPr>
          <a:xfrm>
            <a:off x="1059366" y="1643904"/>
            <a:ext cx="7567763" cy="4138613"/>
          </a:xfrm>
        </p:spPr>
        <p:txBody>
          <a:bodyPr>
            <a:normAutofit/>
          </a:bodyPr>
          <a:lstStyle/>
          <a:p>
            <a:pPr>
              <a:lnSpc>
                <a:spcPct val="110000"/>
              </a:lnSpc>
              <a:spcBef>
                <a:spcPts val="1800"/>
              </a:spcBef>
            </a:pPr>
            <a:r>
              <a:rPr lang="en-US" dirty="0" smtClean="0">
                <a:latin typeface="Tahoma"/>
              </a:rPr>
              <a:t>Food Access</a:t>
            </a:r>
          </a:p>
          <a:p>
            <a:pPr>
              <a:lnSpc>
                <a:spcPct val="110000"/>
              </a:lnSpc>
              <a:spcBef>
                <a:spcPts val="1800"/>
              </a:spcBef>
            </a:pPr>
            <a:r>
              <a:rPr lang="en-US" dirty="0" smtClean="0">
                <a:latin typeface="Tahoma"/>
              </a:rPr>
              <a:t>Household Food Insecurity</a:t>
            </a:r>
          </a:p>
          <a:p>
            <a:pPr>
              <a:lnSpc>
                <a:spcPct val="110000"/>
              </a:lnSpc>
              <a:spcBef>
                <a:spcPts val="1800"/>
              </a:spcBef>
            </a:pPr>
            <a:r>
              <a:rPr lang="en-US" dirty="0" smtClean="0">
                <a:latin typeface="Tahoma"/>
              </a:rPr>
              <a:t>Acculturation</a:t>
            </a:r>
          </a:p>
        </p:txBody>
      </p:sp>
    </p:spTree>
    <p:extLst>
      <p:ext uri="{BB962C8B-B14F-4D97-AF65-F5344CB8AC3E}">
        <p14:creationId xmlns:p14="http://schemas.microsoft.com/office/powerpoint/2010/main" val="429230521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76200"/>
            <a:ext cx="8181975" cy="1221640"/>
          </a:xfrm>
        </p:spPr>
        <p:txBody>
          <a:bodyPr>
            <a:noAutofit/>
          </a:bodyPr>
          <a:lstStyle/>
          <a:p>
            <a:r>
              <a:rPr lang="en-US" sz="3200" dirty="0"/>
              <a:t>Strategies To Align Settings With the </a:t>
            </a:r>
            <a:r>
              <a:rPr lang="en-US" sz="3200" i="1" dirty="0"/>
              <a:t>2015-2020 Dietary Guidelines for Americans </a:t>
            </a:r>
            <a:r>
              <a:rPr lang="en-US" sz="3000" dirty="0" smtClean="0">
                <a:solidFill>
                  <a:srgbClr val="811358"/>
                </a:solidFill>
              </a:rPr>
              <a:t>(Figure </a:t>
            </a:r>
            <a:r>
              <a:rPr lang="en-US" sz="3000" dirty="0">
                <a:solidFill>
                  <a:srgbClr val="811358"/>
                </a:solidFill>
              </a:rPr>
              <a:t>3</a:t>
            </a:r>
            <a:r>
              <a:rPr lang="en-US" sz="3000" dirty="0" smtClean="0">
                <a:solidFill>
                  <a:srgbClr val="811358"/>
                </a:solidFill>
              </a:rPr>
              <a:t>-3)</a:t>
            </a:r>
            <a:endParaRPr lang="en-US" sz="3000" dirty="0"/>
          </a:p>
        </p:txBody>
      </p:sp>
      <p:pic>
        <p:nvPicPr>
          <p:cNvPr id="4" name="Content Placeholder 3" descr="Partial showing of Figure 3-3. Tabbed slideshow demonstrating strategies that can help specific settings better align with the Dietary Guidelines. Settings include: home, school, worksite, community, and food retail. Each setting is listed to the left, and a slide show on the right has example strategies with supporting images.&#10;HOME:&#10;Examples: Meal planning; cooking; limited screen time; family physical activity.&#10;SCHOOL:&#10;Examples: Healthy meals and snacks; menu labeling in cafeterias; outreach to parents about making healthy changes at home; nutrition education, including school gardens; physical activity programs; active play.&#10;WORKSITE:&#10;Examples: Health and wellness programs, with options for nutrition counseling; active breaks; flexible schedules that allow for physical activity; walking meetings.&#10;COMMUNITY:&#10;Examples: Shelters; food banks; farmer's markets; community gardens; walkable communities.&#10;FOOD RETAIL: &#10;Examples: Outreach to consumers about making healthy changes; access to healthy food options; access to healthy food choic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3142" y="1676400"/>
            <a:ext cx="6432970" cy="4692650"/>
          </a:xfrm>
        </p:spPr>
      </p:pic>
    </p:spTree>
    <p:extLst>
      <p:ext uri="{BB962C8B-B14F-4D97-AF65-F5344CB8AC3E}">
        <p14:creationId xmlns:p14="http://schemas.microsoft.com/office/powerpoint/2010/main" val="326618198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4825" y="152400"/>
            <a:ext cx="8181975" cy="1143000"/>
          </a:xfrm>
        </p:spPr>
        <p:txBody>
          <a:bodyPr>
            <a:noAutofit/>
          </a:bodyPr>
          <a:lstStyle/>
          <a:p>
            <a:r>
              <a:rPr lang="en-US" sz="3000" dirty="0" smtClean="0"/>
              <a:t>Implementing the Guidelines Through </a:t>
            </a:r>
            <a:r>
              <a:rPr lang="en-US" sz="3000" dirty="0" err="1"/>
              <a:t>MyPlate</a:t>
            </a:r>
            <a:r>
              <a:rPr lang="en-US" sz="3000" dirty="0"/>
              <a:t> </a:t>
            </a:r>
            <a:br>
              <a:rPr lang="en-US" sz="3000" dirty="0"/>
            </a:br>
            <a:r>
              <a:rPr lang="en-US" sz="3000" dirty="0" smtClean="0">
                <a:solidFill>
                  <a:srgbClr val="811358"/>
                </a:solidFill>
              </a:rPr>
              <a:t>(</a:t>
            </a:r>
            <a:r>
              <a:rPr lang="en-US" sz="3000" dirty="0">
                <a:solidFill>
                  <a:srgbClr val="811358"/>
                </a:solidFill>
              </a:rPr>
              <a:t>Figure 3-2)</a:t>
            </a:r>
          </a:p>
        </p:txBody>
      </p:sp>
      <p:pic>
        <p:nvPicPr>
          <p:cNvPr id="9218" name="Picture 2" descr="Figure 3-2&#10;MyPlate, MyWins&#10;Infographic with the ChooseMyPlate food groups. &#10;Introductory text: MyPlate. Find your healthy eating style and maintain it for a lifetime. This means: everything you eat and drink over time matters. The right mix can help you be healthier now and in the future.&#10;The graphic includes messages to encourage healthy eating patterns as follows: &#10;Fruits and Vegetables: Make half your plate fruits and vegetables; &#10;Fruits: Focus on whole fruits. &#10;Vegetables: Vary your veggies. &#10;Grains: Make half your grains whole grains. &#10;Protein: Vary your protein routine. &#10;Dairy: Move to low-fat or fat-free milk or yogurt. &#10;Limit: Drink and eat less sodium, saturated fat, and added sugars.&#10;&quot;MyWins&quot; icon with text: Start with small changes to make healthier choices you can enjoy. Visit ChooseMyPlate.gov for more tips, tools, and information."/>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687639" y="1538097"/>
            <a:ext cx="5816346" cy="478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162628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8640" y="384048"/>
            <a:ext cx="8229600" cy="1143000"/>
          </a:xfrm>
        </p:spPr>
        <p:txBody>
          <a:bodyPr/>
          <a:lstStyle/>
          <a:p>
            <a:r>
              <a:rPr lang="en-US" dirty="0" smtClean="0"/>
              <a:t>Major Messages from Chapter 3</a:t>
            </a:r>
            <a:endParaRPr lang="en-US" dirty="0"/>
          </a:p>
        </p:txBody>
      </p:sp>
      <p:sp>
        <p:nvSpPr>
          <p:cNvPr id="3" name="Content Placeholder 2"/>
          <p:cNvSpPr>
            <a:spLocks noGrp="1"/>
          </p:cNvSpPr>
          <p:nvPr>
            <p:ph type="body" sz="quarter" idx="12"/>
          </p:nvPr>
        </p:nvSpPr>
        <p:spPr>
          <a:xfrm>
            <a:off x="504825" y="1527717"/>
            <a:ext cx="8107363" cy="3267308"/>
          </a:xfrm>
        </p:spPr>
        <p:txBody>
          <a:bodyPr>
            <a:normAutofit fontScale="77500" lnSpcReduction="20000"/>
          </a:bodyPr>
          <a:lstStyle/>
          <a:p>
            <a:pPr>
              <a:lnSpc>
                <a:spcPct val="130000"/>
              </a:lnSpc>
              <a:spcBef>
                <a:spcPts val="1800"/>
              </a:spcBef>
            </a:pPr>
            <a:r>
              <a:rPr lang="en-US" dirty="0" smtClean="0">
                <a:latin typeface="Tahoma" panose="020B0604030504040204" pitchFamily="34" charset="0"/>
                <a:ea typeface="Tahoma" panose="020B0604030504040204" pitchFamily="34" charset="0"/>
                <a:cs typeface="Tahoma" panose="020B0604030504040204" pitchFamily="34" charset="0"/>
              </a:rPr>
              <a:t>Concerted efforts among all segments of society are needed to support healthy lifestyle choices that align with the </a:t>
            </a:r>
            <a:r>
              <a:rPr lang="en-US" i="1" dirty="0" smtClean="0">
                <a:latin typeface="Tahoma" panose="020B0604030504040204" pitchFamily="34" charset="0"/>
                <a:ea typeface="Tahoma" panose="020B0604030504040204" pitchFamily="34" charset="0"/>
                <a:cs typeface="Tahoma" panose="020B0604030504040204" pitchFamily="34" charset="0"/>
              </a:rPr>
              <a:t>Dietary Guidelines</a:t>
            </a:r>
            <a:r>
              <a:rPr lang="en-US" dirty="0" smtClean="0">
                <a:latin typeface="Tahoma" panose="020B0604030504040204" pitchFamily="34" charset="0"/>
                <a:ea typeface="Tahoma" panose="020B0604030504040204" pitchFamily="34" charset="0"/>
                <a:cs typeface="Tahoma" panose="020B0604030504040204" pitchFamily="34" charset="0"/>
              </a:rPr>
              <a:t>.</a:t>
            </a:r>
          </a:p>
          <a:p>
            <a:pPr>
              <a:lnSpc>
                <a:spcPct val="130000"/>
              </a:lnSpc>
              <a:spcBef>
                <a:spcPts val="1800"/>
              </a:spcBef>
            </a:pPr>
            <a:r>
              <a:rPr lang="en-US" dirty="0" smtClean="0">
                <a:latin typeface="Tahoma" panose="020B0604030504040204" pitchFamily="34" charset="0"/>
                <a:ea typeface="Tahoma" panose="020B0604030504040204" pitchFamily="34" charset="0"/>
                <a:cs typeface="Tahoma" panose="020B0604030504040204" pitchFamily="34" charset="0"/>
              </a:rPr>
              <a:t>Professionals have an important role in leading </a:t>
            </a:r>
            <a:br>
              <a:rPr lang="en-US" dirty="0" smtClean="0">
                <a:latin typeface="Tahoma" panose="020B0604030504040204" pitchFamily="34" charset="0"/>
                <a:ea typeface="Tahoma" panose="020B0604030504040204" pitchFamily="34" charset="0"/>
                <a:cs typeface="Tahoma" panose="020B0604030504040204" pitchFamily="34" charset="0"/>
              </a:rPr>
            </a:br>
            <a:r>
              <a:rPr lang="en-US" dirty="0" smtClean="0">
                <a:latin typeface="Tahoma" panose="020B0604030504040204" pitchFamily="34" charset="0"/>
                <a:ea typeface="Tahoma" panose="020B0604030504040204" pitchFamily="34" charset="0"/>
                <a:cs typeface="Tahoma" panose="020B0604030504040204" pitchFamily="34" charset="0"/>
              </a:rPr>
              <a:t>disease-prevention efforts.</a:t>
            </a:r>
          </a:p>
          <a:p>
            <a:pPr>
              <a:lnSpc>
                <a:spcPct val="130000"/>
              </a:lnSpc>
              <a:spcBef>
                <a:spcPts val="1800"/>
              </a:spcBef>
            </a:pPr>
            <a:r>
              <a:rPr lang="en-US" dirty="0" smtClean="0">
                <a:latin typeface="Tahoma" panose="020B0604030504040204" pitchFamily="34" charset="0"/>
                <a:ea typeface="Tahoma" panose="020B0604030504040204" pitchFamily="34" charset="0"/>
                <a:cs typeface="Tahoma" panose="020B0604030504040204" pitchFamily="34" charset="0"/>
              </a:rPr>
              <a:t>Collaborative efforts can have a meaningful impact on the health of current and future generations. </a:t>
            </a:r>
          </a:p>
        </p:txBody>
      </p:sp>
    </p:spTree>
    <p:extLst>
      <p:ext uri="{BB962C8B-B14F-4D97-AF65-F5344CB8AC3E}">
        <p14:creationId xmlns:p14="http://schemas.microsoft.com/office/powerpoint/2010/main" val="40324436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8640" y="384048"/>
            <a:ext cx="8229600" cy="1143000"/>
          </a:xfrm>
        </p:spPr>
        <p:txBody>
          <a:bodyPr>
            <a:noAutofit/>
          </a:bodyPr>
          <a:lstStyle/>
          <a:p>
            <a:r>
              <a:rPr lang="en-US" sz="3600" dirty="0"/>
              <a:t>Nutrition and Health Are Closely </a:t>
            </a:r>
            <a:r>
              <a:rPr lang="en-US" sz="3600" dirty="0" smtClean="0"/>
              <a:t>Related</a:t>
            </a:r>
            <a:endParaRPr lang="en-US" sz="3600" b="1" dirty="0">
              <a:solidFill>
                <a:srgbClr val="0070C0"/>
              </a:solidFill>
            </a:endParaRPr>
          </a:p>
        </p:txBody>
      </p:sp>
      <p:sp>
        <p:nvSpPr>
          <p:cNvPr id="3" name="Content Placeholder 2"/>
          <p:cNvSpPr>
            <a:spLocks noGrp="1"/>
          </p:cNvSpPr>
          <p:nvPr>
            <p:ph type="body" sz="quarter" idx="12"/>
          </p:nvPr>
        </p:nvSpPr>
        <p:spPr>
          <a:xfrm>
            <a:off x="504825" y="1383053"/>
            <a:ext cx="8107363" cy="3318534"/>
          </a:xfrm>
        </p:spPr>
        <p:txBody>
          <a:bodyPr anchor="ctr">
            <a:normAutofit/>
          </a:bodyPr>
          <a:lstStyle/>
          <a:p>
            <a:pPr marL="0" indent="0" algn="ctr">
              <a:lnSpc>
                <a:spcPct val="130000"/>
              </a:lnSpc>
              <a:buNone/>
            </a:pPr>
            <a:r>
              <a:rPr lang="en-US" dirty="0" smtClean="0">
                <a:latin typeface="Tahoma" panose="020B0604030504040204" pitchFamily="34" charset="0"/>
                <a:ea typeface="Tahoma" panose="020B0604030504040204" pitchFamily="34" charset="0"/>
                <a:cs typeface="Tahoma" panose="020B0604030504040204" pitchFamily="34" charset="0"/>
              </a:rPr>
              <a:t>“About half of all American adults—117 million individuals—have one or more preventable chronic diseases, many of which are related to poor eating and physical activity patterns.”</a:t>
            </a:r>
          </a:p>
        </p:txBody>
      </p:sp>
    </p:spTree>
    <p:extLst>
      <p:ext uri="{BB962C8B-B14F-4D97-AF65-F5344CB8AC3E}">
        <p14:creationId xmlns:p14="http://schemas.microsoft.com/office/powerpoint/2010/main" val="250180076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266" y="3657600"/>
            <a:ext cx="8003334" cy="990600"/>
          </a:xfrm>
        </p:spPr>
        <p:txBody>
          <a:bodyPr>
            <a:normAutofit fontScale="90000"/>
          </a:bodyPr>
          <a:lstStyle/>
          <a:p>
            <a:r>
              <a:rPr lang="en-US" sz="3600" dirty="0">
                <a:solidFill>
                  <a:srgbClr val="F1D00A"/>
                </a:solidFill>
                <a:latin typeface="Noto Serif"/>
              </a:rPr>
              <a:t>SUPPLEMENTAL INFORMATION:</a:t>
            </a:r>
            <a:br>
              <a:rPr lang="en-US" sz="3600" dirty="0">
                <a:solidFill>
                  <a:srgbClr val="F1D00A"/>
                </a:solidFill>
                <a:latin typeface="Noto Serif"/>
              </a:rPr>
            </a:br>
            <a:r>
              <a:rPr lang="en-US" sz="4200" dirty="0" smtClean="0"/>
              <a:t>Charts and Figures</a:t>
            </a:r>
            <a:endParaRPr lang="en-CA" sz="4200" dirty="0"/>
          </a:p>
        </p:txBody>
      </p:sp>
    </p:spTree>
    <p:extLst>
      <p:ext uri="{BB962C8B-B14F-4D97-AF65-F5344CB8AC3E}">
        <p14:creationId xmlns:p14="http://schemas.microsoft.com/office/powerpoint/2010/main" val="20970798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410575" cy="1143000"/>
          </a:xfrm>
        </p:spPr>
        <p:txBody>
          <a:bodyPr>
            <a:noAutofit/>
          </a:bodyPr>
          <a:lstStyle/>
          <a:p>
            <a:r>
              <a:rPr lang="en-US" sz="3000" dirty="0" smtClean="0"/>
              <a:t>Interactive Figures</a:t>
            </a:r>
            <a:br>
              <a:rPr lang="en-US" sz="3000" dirty="0" smtClean="0"/>
            </a:br>
            <a:r>
              <a:rPr lang="en-US" sz="3000" dirty="0" smtClean="0">
                <a:solidFill>
                  <a:srgbClr val="811358"/>
                </a:solidFill>
              </a:rPr>
              <a:t>New in the </a:t>
            </a:r>
            <a:r>
              <a:rPr lang="en-US" sz="3000" i="1" dirty="0" smtClean="0">
                <a:solidFill>
                  <a:srgbClr val="811358"/>
                </a:solidFill>
              </a:rPr>
              <a:t>2015-2020 Dietary Guidelines for Americans</a:t>
            </a:r>
            <a:endParaRPr lang="en-US" sz="3000" i="1" dirty="0">
              <a:solidFill>
                <a:srgbClr val="811358"/>
              </a:solidFill>
            </a:endParaRPr>
          </a:p>
        </p:txBody>
      </p:sp>
      <p:pic>
        <p:nvPicPr>
          <p:cNvPr id="10242" name="Picture 2" descr="Screenshot provides an example of the Interactive Figures. A picture of nachos arranged around a bowl of creamy dip, subtitled &quot;High Calorie Snacks&quot;, points to a picture of carrot fingers with a bowl of Hummus dip, garnished with chickpeas and olive oil on the side, titled &quot;Nutrient-Dense Snacks.&quot;&#10;A top and bottom interactive arrows guide the viewer to &quot;view previous shift&quot; and &quot;view next shift.&qu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50662" y="1650141"/>
            <a:ext cx="7242676" cy="442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2614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4" y="152400"/>
            <a:ext cx="8486775" cy="1143000"/>
          </a:xfrm>
        </p:spPr>
        <p:txBody>
          <a:bodyPr>
            <a:normAutofit fontScale="90000"/>
          </a:bodyPr>
          <a:lstStyle/>
          <a:p>
            <a:r>
              <a:rPr lang="en-US" sz="3200" dirty="0" smtClean="0"/>
              <a:t>Healthy Eating Patterns:</a:t>
            </a:r>
            <a:br>
              <a:rPr lang="en-US" sz="3200" dirty="0" smtClean="0"/>
            </a:br>
            <a:r>
              <a:rPr lang="en-US" sz="3100" dirty="0">
                <a:solidFill>
                  <a:srgbClr val="811358"/>
                </a:solidFill>
              </a:rPr>
              <a:t>Healthy U.S.-Style Eating Pattern at the 2,000-Calorie </a:t>
            </a:r>
            <a:r>
              <a:rPr lang="en-US" sz="3100" dirty="0" smtClean="0">
                <a:solidFill>
                  <a:srgbClr val="811358"/>
                </a:solidFill>
              </a:rPr>
              <a:t>Level</a:t>
            </a:r>
            <a:endParaRPr lang="en-US" sz="3100" dirty="0">
              <a:solidFill>
                <a:srgbClr val="811358"/>
              </a:solidFill>
            </a:endParaRPr>
          </a:p>
        </p:txBody>
      </p:sp>
      <p:pic>
        <p:nvPicPr>
          <p:cNvPr id="11266" name="Picture 2" descr="Table listing the food groups and Amount in the 2,000 Calories-Level Pattern:&#10;Vegetables: 2 and a half c-eq/day&#10;  Dark Green: 1 and a half c-eq/wk&#10;  Red &amp; Orange: 5 and a half c-eq/wk&#10;  Legumes (Beans &amp; Peas): 1 and a half c-eq/wk&#10;  Starchy: 5 c-eq/wk&#10;  Other: 4 c-eq/wk&#10;Fruits: 2 c-eq/day&#10;Grains: 6 oz-eq/day&#10;  Whole Grains: greater than or equal to 3 oz-eq/day&#10;  Refined Grains: less than or equal to 3 oz-eq/day&#10;Dairy: 3 c-eq/day&#10;Protein Foods: 5 and a half oz-eq/day&#10;  Seafood: 8 oz-eq/wk&#10;  Meats, Poultry, Eggs: 26 oz-eq/wk&#10;  Nuts, Seeds, Soy Products: 5 oz-eq/wk&#10;Oils: 27 g/day&#10;Limit on Calories for Other Uses (% of Calories): 270 kcal/day (14%)"/>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209800" y="1433513"/>
            <a:ext cx="4290114" cy="489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561172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rmAutofit fontScale="90000"/>
          </a:bodyPr>
          <a:lstStyle/>
          <a:p>
            <a:r>
              <a:rPr lang="en-US" sz="2700" dirty="0" smtClean="0"/>
              <a:t>Healthy Eating Patterns:</a:t>
            </a:r>
            <a:br>
              <a:rPr lang="en-US" sz="2700" dirty="0" smtClean="0"/>
            </a:br>
            <a:r>
              <a:rPr lang="en-US" sz="2200" dirty="0">
                <a:solidFill>
                  <a:srgbClr val="811358"/>
                </a:solidFill>
              </a:rPr>
              <a:t>Healthy </a:t>
            </a:r>
            <a:r>
              <a:rPr lang="en-US" sz="2200" dirty="0" smtClean="0">
                <a:solidFill>
                  <a:srgbClr val="811358"/>
                </a:solidFill>
              </a:rPr>
              <a:t>Mediterranean-Style and Healthy Vegetarian Eating Patterns </a:t>
            </a:r>
            <a:r>
              <a:rPr lang="en-US" sz="2200" dirty="0">
                <a:solidFill>
                  <a:srgbClr val="811358"/>
                </a:solidFill>
              </a:rPr>
              <a:t>at the </a:t>
            </a:r>
            <a:r>
              <a:rPr lang="en-US" sz="2200" dirty="0" smtClean="0">
                <a:solidFill>
                  <a:srgbClr val="811358"/>
                </a:solidFill>
              </a:rPr>
              <a:t/>
            </a:r>
            <a:br>
              <a:rPr lang="en-US" sz="2200" dirty="0" smtClean="0">
                <a:solidFill>
                  <a:srgbClr val="811358"/>
                </a:solidFill>
              </a:rPr>
            </a:br>
            <a:r>
              <a:rPr lang="en-US" sz="2200" dirty="0" smtClean="0">
                <a:solidFill>
                  <a:srgbClr val="811358"/>
                </a:solidFill>
              </a:rPr>
              <a:t>2,000</a:t>
            </a:r>
            <a:r>
              <a:rPr lang="en-US" sz="2200" dirty="0">
                <a:solidFill>
                  <a:srgbClr val="811358"/>
                </a:solidFill>
              </a:rPr>
              <a:t>-Calorie </a:t>
            </a:r>
            <a:r>
              <a:rPr lang="en-US" sz="2200" dirty="0" smtClean="0">
                <a:solidFill>
                  <a:srgbClr val="811358"/>
                </a:solidFill>
              </a:rPr>
              <a:t>Level</a:t>
            </a:r>
            <a:endParaRPr lang="en-US" sz="2200" dirty="0">
              <a:solidFill>
                <a:srgbClr val="811358"/>
              </a:solidFill>
            </a:endParaRPr>
          </a:p>
        </p:txBody>
      </p:sp>
      <p:pic>
        <p:nvPicPr>
          <p:cNvPr id="12290" name="Picture 2" descr="Table listing the Food Groups in Healthy Mediterranean-Style Eating Pattern and in Healthy Vegetarian Eating Pattern.&#10;Healthy Mediterranean-Style Eating Pattern:&#10;Vegetables: 2 and a half c-eq/day &#10;Dark Green: 1 and a half c-eq/week &#10;Red &amp; Orange: 5 and a half c-eq/week &#10;Legumes (Beans &amp; Peas): 1 and a half c-eq/week &#10;Starchy: 5 c-eq/week &#10;Other: 4 c-eq/week &#10;Fruits: 2 and a half c-eq/day &#10;Grains: 6 oz-eq/day &#10;Whole Grains: greater than or equal to 3 oz-eq/day &#10;Refined Grains: less than or equal to 3 oz-eq/day &#10;Dairy: 2 c-eq/day &#10;Protein Foods: 6 and a half oz-eq/day &#10;Seafood: 15 oz-eq/week&#10;Meats, Poultry, Eggs: 26 oz-eq/week &#10;Nuts, Seeds, Soy Products: 5 oz-eq/week &#10;Oils: 27 g/day &#10;Limit on Calories for Other Uses (% of Calories): 260 kcal/day (13%) &#10;&#10;Healthy Vegetarian Eating Pattern:&#10;Vegetables: 2 and a half c-eq/day&#10;Dark Green: 1 and a half c-eq/week&#10;Red &amp; Orange: 5 and a half c-eq/week&#10;Legumes (Beans &amp; Peas): 3 c-eq/week&#10;Starchy: 5 c-eq/week&#10;Other: 4 c-eq/week&#10;Fruits: 2 c-eq/day&#10;Grains: 6 and a half oz-eq/day&#10;Whole Grains: greater than or equal to 3 and a half oz-eq/day&#10;Refined Grains: less than or equal to 3 oz-eq/day&#10;Dairy: 3 c-eq/day&#10;Protein Foods: 3 and a half oz-eq/day&#10;Seafood: None&#10;Meats, Poultry, Eggs: 3 oz-eq/week (eggs)&#10;Nuts, Seeds, Soy Products: 14 oz-eq/week&#10;Oils: 27 g/day&#10;Limit on Calories for Other Uses (% of Calories): 290 kcal/day (15%)"/>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133599" y="1433513"/>
            <a:ext cx="4360771" cy="504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4747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Vegetables: Intakes and Recommendations</a:t>
            </a:r>
            <a:br>
              <a:rPr lang="en-US" sz="2400" dirty="0" smtClean="0"/>
            </a:br>
            <a:r>
              <a:rPr lang="en-US" sz="2000" dirty="0" smtClean="0">
                <a:solidFill>
                  <a:srgbClr val="811358"/>
                </a:solidFill>
              </a:rPr>
              <a:t>Average Daily Intakes by Age-Sex Groups, Compared to Ranges of Recommended Intake (from Figure 2-3)</a:t>
            </a:r>
            <a:endParaRPr lang="en-US" sz="2000" dirty="0">
              <a:solidFill>
                <a:srgbClr val="811358"/>
              </a:solidFill>
            </a:endParaRPr>
          </a:p>
        </p:txBody>
      </p:sp>
      <p:pic>
        <p:nvPicPr>
          <p:cNvPr id="13314" name="Picture 2" descr="Figure 2-3 is a series of charts depicting the average daily intake of each food group compared to the recommended intake range. With a few exceptions, males and females across age groups have intakes of vegetables, fruits, and dairy that are below the recommendations, and intakes of total grains and protein foods that are close to the recommendations.&#10;Vegetables group: The average vegetable intake in cup-equivalents is compared to the recommended intake range for males and females in a series of age groups.&#10;Males: &#10;ages 1 to 3: average 0.7, recommended 1.0–1.5; &#10;ages 4 to 8: average 0.8, recommended 1.5–2.5; &#10;ages 9 to 13: average 1.1, recommended 2.0–3.0; &#10;ages 14 to 18: average 1.3, recommended 2.5–4.0; &#10;ages 19 to 30: average 1.7, recommended 3.0–4.0; &#10;ages 31 to 50: average 1.9, recommended 3.0–4.0; &#10;ages 51 to 70: average 1.9, recommended 2.5–3.5; &#10;ages 71+: average 1.7, recommended 2.5–3.5. &#10;Females: &#10;ages 1 to 3: average 0.7, recommended 1.0–1.5; &#10;ages 4 to 8: average 0.8, recommended 1.5–2.5; &#10;ages 9 to 13: average 1.0, recommended 1.5–3.0; &#10;ages 14 to 18: average 1.1, recommended 2.5–3.0; &#10;ages 19 to 30: average 1.4, recommended 2.5–3.0; &#10;ages 31 to 50: average 1.6, recommended 2.5–3.0; &#10;ages 51 to 70: average 1.8, recommended 2.0–3.0; &#10;ages 71+: average 1.5, recommended 2.0–3.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536448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7086600" y="1600200"/>
            <a:ext cx="1698702" cy="4525963"/>
          </a:xfrm>
        </p:spPr>
        <p:txBody>
          <a:bodyPr>
            <a:normAutofit/>
          </a:bodyPr>
          <a:lstStyle/>
          <a:p>
            <a:pPr marL="0" indent="0">
              <a:buNone/>
            </a:pPr>
            <a:r>
              <a:rPr lang="en-US" sz="1000" b="1" dirty="0">
                <a:solidFill>
                  <a:prstClr val="black"/>
                </a:solidFill>
                <a:latin typeface="Arial Narrow"/>
                <a:cs typeface="Arial Narrow"/>
              </a:rPr>
              <a:t>Data Sources: </a:t>
            </a:r>
          </a:p>
          <a:p>
            <a:pPr marL="0" indent="0">
              <a:buNone/>
            </a:pPr>
            <a:r>
              <a:rPr lang="en-US" sz="1000" dirty="0">
                <a:solidFill>
                  <a:prstClr val="black"/>
                </a:solidFill>
                <a:latin typeface="Arial Narrow"/>
                <a:cs typeface="Arial Narrow"/>
              </a:rPr>
              <a:t>What We Eat in America, NHANES 2007-2010 for average intakes by age-sex group. Healthy U.S.-Style Food Patterns, which vary based on age, sex, and activity level, for recommended intake ranges</a:t>
            </a:r>
            <a:r>
              <a:rPr lang="en-US" sz="1000" dirty="0" smtClean="0">
                <a:solidFill>
                  <a:prstClr val="black"/>
                </a:solidFill>
                <a:latin typeface="Arial Narrow"/>
                <a:cs typeface="Arial Narrow"/>
              </a:rPr>
              <a:t>.</a:t>
            </a:r>
            <a:endParaRPr lang="en-CA" sz="1000" dirty="0"/>
          </a:p>
        </p:txBody>
      </p:sp>
    </p:spTree>
    <p:extLst>
      <p:ext uri="{BB962C8B-B14F-4D97-AF65-F5344CB8AC3E}">
        <p14:creationId xmlns:p14="http://schemas.microsoft.com/office/powerpoint/2010/main" val="40896841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Fruits: Intakes and Recommendations</a:t>
            </a:r>
            <a:br>
              <a:rPr lang="en-US" sz="2400" dirty="0" smtClean="0"/>
            </a:br>
            <a:r>
              <a:rPr lang="en-US" sz="2000" dirty="0" smtClean="0">
                <a:solidFill>
                  <a:srgbClr val="811358"/>
                </a:solidFill>
              </a:rPr>
              <a:t>Average Daily Intakes by Age-Sex Groups, Compared to Ranges of Recommended Intake (from Figure 2-3)</a:t>
            </a:r>
            <a:endParaRPr lang="en-US" sz="2000" dirty="0">
              <a:solidFill>
                <a:srgbClr val="811358"/>
              </a:solidFill>
            </a:endParaRPr>
          </a:p>
        </p:txBody>
      </p:sp>
      <p:pic>
        <p:nvPicPr>
          <p:cNvPr id="14338" name="Picture 2" descr="Fruits group: The average fruit intake in cup-equivalents is compared to the recommended intake range for males and females in a series of age groups.&#10;Males: &#10;ages 1 to 3: average 1.5, recommended 1.0–1.5; &#10;ages 4 to 8: average 1.2, recommended 1.0–2.0; &#10;ages 9 to 13: average 1.1, recommended 1.5–2.0; &#10;ages 14 to 18: average 1.0, recommended 2.0–2.5; &#10;ages 19 to 30: average 0.9, recommended 2.0–2.5; &#10;ages 31 to 50: average 0.9, recommended 2.0–2.5; &#10;ages 51 to 70: average 1.2, recommended 2.0–2.5; &#10;ages 71+: average 1.4, recommended 2.0–2.5. &#10;Females: &#10;ages 1 to 3: average 1.5, recommended 1.0–1.5; &#10;ages 4 to 8: average 1.2, recommended 1.0–1.5; &#10;ages 9 to 13: average 1.1, recommended 1.5–2.0; &#10;ages 14 to 18: average 0.8, recommended 1.5–2.0; &#10;ages 19 to 30: average 0.9, recommended 1.5–2.0; &#10;ages 31 to 50: average 0.9, recommended 1.5–2.0; &#10;ages 51 to 70: average 1.2, recommended 1.5–2.0; &#10;ages 71+: average 1.3, recommended 1.5–2.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5370576" cy="473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Sources: </a:t>
            </a:r>
          </a:p>
          <a:p>
            <a:r>
              <a:rPr lang="en-US" dirty="0">
                <a:solidFill>
                  <a:prstClr val="black"/>
                </a:solidFill>
                <a:latin typeface="Arial Narrow"/>
                <a:cs typeface="Arial Narrow"/>
              </a:rPr>
              <a:t>What We Eat in America, NHANES 2007-2010 for average intakes by age-sex group. Healthy U.S.-Style Food Patterns, which vary based on age, sex, and activity level, for recommended intake ranges</a:t>
            </a:r>
            <a:r>
              <a:rPr lang="en-US" dirty="0" smtClean="0">
                <a:solidFill>
                  <a:prstClr val="black"/>
                </a:solidFill>
                <a:latin typeface="Arial Narrow"/>
                <a:cs typeface="Arial Narrow"/>
              </a:rPr>
              <a:t>.</a:t>
            </a:r>
            <a:endParaRPr lang="en-US" sz="1050" dirty="0">
              <a:solidFill>
                <a:prstClr val="black"/>
              </a:solidFill>
              <a:latin typeface="Arial Narrow"/>
              <a:cs typeface="Arial Narrow"/>
            </a:endParaRPr>
          </a:p>
        </p:txBody>
      </p:sp>
    </p:spTree>
    <p:extLst>
      <p:ext uri="{BB962C8B-B14F-4D97-AF65-F5344CB8AC3E}">
        <p14:creationId xmlns:p14="http://schemas.microsoft.com/office/powerpoint/2010/main" val="44689453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Total Grains: Intakes and Recommendations</a:t>
            </a:r>
            <a:r>
              <a:rPr lang="en-US" sz="2800" dirty="0" smtClean="0"/>
              <a:t/>
            </a:r>
            <a:br>
              <a:rPr lang="en-US" sz="2800" dirty="0" smtClean="0"/>
            </a:br>
            <a:r>
              <a:rPr lang="en-US" sz="2000" dirty="0" smtClean="0">
                <a:solidFill>
                  <a:srgbClr val="811358"/>
                </a:solidFill>
              </a:rPr>
              <a:t>Average Daily Intakes by Age-Sex Groups, Compared to Ranges of Recommended Intake (from Figure 2-3)</a:t>
            </a:r>
            <a:endParaRPr lang="en-US" sz="2000" dirty="0">
              <a:solidFill>
                <a:srgbClr val="811358"/>
              </a:solidFill>
            </a:endParaRPr>
          </a:p>
        </p:txBody>
      </p:sp>
      <p:pic>
        <p:nvPicPr>
          <p:cNvPr id="15362" name="Picture 2" descr="Total grains group: The average total grains intake in ounce-equivalents is compared to the recommended intake range for males and females in a series of age groups. &#10;Males: &#10;ages 1 to 3: average 4.1, recommended 3.0–5.0; &#10;ages 4 to 8: average 6.1, recommended 4.0–6.0; &#10;ages 9 to 13: average 7.3, recommended 5.0–9.0; &#10;ages 14 to 18: average 8.2, recommended 6.0–10.0; &#10;ages 19 to 30: average 8.1, recommended 8.0–10.0; &#10;ages 31 to 50: average 7.8, recommended 7.0–10.0; &#10;ages 51 to 70: average 6.9, recommended 6.0–10.0; &#10;ages 71+: average 6.0, recommended 6.0–10.0. &#10;Females: &#10;ages 1 to 3: average 3.7, recommended 3.0–5.0; &#10;ages 4 to 8: average 5.6, recommended 4.0–6.0; &#10;ages 9 to 13: average 6.5, recommended 5.0–7.0; &#10;ages 14 to 18: average 6.1, recommended 6.0–8.0; &#10;ages 19 to 30: average 5.9, recommended 6.0–8.0; &#10;ages 31 to 50: average 5.5, recommended 6.0–7.0; &#10;ages 51 to 70: average 5.1, recommended 5.0–6.0; &#10;ages 71+: average 4.9, recommended 5.0–6.0.&#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594104"/>
            <a:ext cx="5370576" cy="473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Sources: </a:t>
            </a:r>
          </a:p>
          <a:p>
            <a:r>
              <a:rPr lang="en-US" dirty="0">
                <a:solidFill>
                  <a:prstClr val="black"/>
                </a:solidFill>
                <a:latin typeface="Arial Narrow"/>
                <a:cs typeface="Arial Narrow"/>
              </a:rPr>
              <a:t>What We Eat in America, NHANES 2007-2010 for average intakes by age-sex group. Healthy U.S.-Style Food Patterns, which vary based on age, sex, and activity level, for recommended intake ranges</a:t>
            </a:r>
            <a:r>
              <a:rPr lang="en-US" dirty="0" smtClean="0">
                <a:solidFill>
                  <a:prstClr val="black"/>
                </a:solidFill>
                <a:latin typeface="Arial Narrow"/>
                <a:cs typeface="Arial Narrow"/>
              </a:rPr>
              <a:t>.</a:t>
            </a:r>
            <a:endParaRPr lang="en-US" sz="1050" dirty="0">
              <a:solidFill>
                <a:prstClr val="black"/>
              </a:solidFill>
              <a:latin typeface="Arial Narrow"/>
              <a:cs typeface="Arial Narrow"/>
            </a:endParaRPr>
          </a:p>
        </p:txBody>
      </p:sp>
    </p:spTree>
    <p:extLst>
      <p:ext uri="{BB962C8B-B14F-4D97-AF65-F5344CB8AC3E}">
        <p14:creationId xmlns:p14="http://schemas.microsoft.com/office/powerpoint/2010/main" val="9377820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Dairy: Intakes and Recommendations</a:t>
            </a:r>
            <a:br>
              <a:rPr lang="en-US" sz="2400" dirty="0" smtClean="0"/>
            </a:br>
            <a:r>
              <a:rPr lang="en-US" sz="2000" dirty="0" smtClean="0">
                <a:solidFill>
                  <a:srgbClr val="811358"/>
                </a:solidFill>
              </a:rPr>
              <a:t>Average Daily Intakes by Age-Sex Groups, Compared to Ranges of Recommended Intake (from Figure 2-3)</a:t>
            </a:r>
            <a:endParaRPr lang="en-US" sz="2000" dirty="0">
              <a:solidFill>
                <a:srgbClr val="811358"/>
              </a:solidFill>
            </a:endParaRPr>
          </a:p>
        </p:txBody>
      </p:sp>
      <p:pic>
        <p:nvPicPr>
          <p:cNvPr id="16386" name="Picture 2" descr="Dairy group: The average dairy intake in cup-equivalents is compared to the recommended intake range for males and females in a series of age groups. &#10;Males: &#10;ages 1 to 3: average 2.5, recommended 2.0–2.5; &#10;ages 4 to 8: average 2.2, recommended 2.5–3.0; &#10;ages 9 to 13: average 2.9, recommended 2.5–3.0; &#10;ages 14 to 18: average 2.5, recommended 2.9-3.1; &#10;ages 19 to 30: average 1.9, recommended 2.9-3.1; &#10;ages 31 to 50: average 1.8, recommended 2.9-3.1; &#10;ages 51 to 70: average 1.7, recommended 2.9-3.1; &#10;ages 71+: average 1.6, recommended 2.9-3.1. &#10;Females: &#10;ages 1 to 3: average 2.4, recommended 2.0–2.5; &#10;ages 4 to 8: average 2.1, recommended 2.5–3.0; &#10;ages 9 to 13: average 2.9, recommended 2.5–3.0; &#10;ages 14 to 18: average 1.6, recommended 2.9-3.1; &#10;ages 19 to 30: average 1.5, recommended 2.9-3.1; &#10;ages 31 to 50: average 1.4, recommended 2.9-3.1; &#10;ages 51 to 70: average 1.4, recommended 2.9-3.1; &#10;ages 71+: average 1.3, recommended 2.9-3.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594104"/>
            <a:ext cx="5370576" cy="473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Sources: </a:t>
            </a:r>
          </a:p>
          <a:p>
            <a:r>
              <a:rPr lang="en-US" dirty="0">
                <a:solidFill>
                  <a:prstClr val="black"/>
                </a:solidFill>
                <a:latin typeface="Arial Narrow"/>
                <a:cs typeface="Arial Narrow"/>
              </a:rPr>
              <a:t>What We Eat in America, NHANES 2007-2010 for average intakes by age-sex group. Healthy U.S.-Style Food Patterns, which vary based on age, sex, and activity level, for recommended intake ranges</a:t>
            </a:r>
            <a:r>
              <a:rPr lang="en-US" dirty="0" smtClean="0">
                <a:solidFill>
                  <a:prstClr val="black"/>
                </a:solidFill>
                <a:latin typeface="Arial Narrow"/>
                <a:cs typeface="Arial Narrow"/>
              </a:rPr>
              <a:t>.</a:t>
            </a:r>
            <a:endParaRPr lang="en-US" sz="1050" dirty="0">
              <a:solidFill>
                <a:prstClr val="black"/>
              </a:solidFill>
              <a:latin typeface="Arial Narrow"/>
              <a:cs typeface="Arial Narrow"/>
            </a:endParaRPr>
          </a:p>
        </p:txBody>
      </p:sp>
    </p:spTree>
    <p:extLst>
      <p:ext uri="{BB962C8B-B14F-4D97-AF65-F5344CB8AC3E}">
        <p14:creationId xmlns:p14="http://schemas.microsoft.com/office/powerpoint/2010/main" val="388347241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Protein Foods: Intakes and Recommendations</a:t>
            </a:r>
            <a:br>
              <a:rPr lang="en-US" sz="2400" dirty="0" smtClean="0"/>
            </a:br>
            <a:r>
              <a:rPr lang="en-US" sz="2000" dirty="0" smtClean="0">
                <a:solidFill>
                  <a:srgbClr val="811358"/>
                </a:solidFill>
              </a:rPr>
              <a:t>Average Daily Intakes by Age-Sex Groups, Compared to Ranges of Recommended Intake (from Figure 2-3)</a:t>
            </a:r>
            <a:endParaRPr lang="en-US" sz="2000" dirty="0">
              <a:solidFill>
                <a:srgbClr val="811358"/>
              </a:solidFill>
            </a:endParaRPr>
          </a:p>
        </p:txBody>
      </p:sp>
      <p:pic>
        <p:nvPicPr>
          <p:cNvPr id="17410" name="Picture 2" descr="Protein foods group: The average protein foods intake in ounce-equivalents is compared to the recommended intake range for males and females in a series of age groups.&#10;Males: &#10;ages 1 to 3: average 2.8, recommended 2.0–4.0; &#10;ages 4 to 8: average 3.7, recommended 3.0–5.5; &#10;ages 9 to 13: average 5.0, recommended 5.0–6.5; &#10;ages 14 to 18: average 6.0, recommended 5.5–7.0; &#10;ages 19 to 30: average 7.4, recommended 6.5–7.0; &#10;ages 31 to 50: average 8.0, recommended 6.0–7.0; &#10;ages 51 to 70: average 7.3, recommended 5.5–7.0; &#10;ages 71+: average 5.7, recommended 5.5–7.0. &#10;Females: &#10;ages 1 to 3: average 2.6, recommended 2.0–4.0; &#10;ages 4 to 8: average 3.5, recommended 3.0–5.0; &#10;ages 9 to 13: average 4.1, recommended 4.0–6.0; &#10;ages 14 to 18: average 4.2, recommended 5.0–6.5; &#10;ages 19 to 30: average 4.9, recommended 5.0–6.5; &#10;ages 31 to 50: average 5.2, recommended 5.0–6.0; &#10;ages 51 to 70: average 5.1, recommended 5.0–6.0; &#10;ages 71+: average 4.3, recommended 5.0–6.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5370576" cy="473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Sources: </a:t>
            </a:r>
          </a:p>
          <a:p>
            <a:r>
              <a:rPr lang="en-US" dirty="0">
                <a:solidFill>
                  <a:prstClr val="black"/>
                </a:solidFill>
                <a:latin typeface="Arial Narrow"/>
                <a:cs typeface="Arial Narrow"/>
              </a:rPr>
              <a:t>What We Eat in America, NHANES 2007-2010 for average intakes by age-sex group. Healthy U.S.-Style Food Patterns, which vary based on age, sex, and activity level, for recommended intake ranges</a:t>
            </a:r>
            <a:r>
              <a:rPr lang="en-US" dirty="0" smtClean="0">
                <a:solidFill>
                  <a:prstClr val="black"/>
                </a:solidFill>
                <a:latin typeface="Arial Narrow"/>
                <a:cs typeface="Arial Narrow"/>
              </a:rPr>
              <a:t>.</a:t>
            </a:r>
            <a:endParaRPr lang="en-US" sz="1050" dirty="0">
              <a:solidFill>
                <a:prstClr val="black"/>
              </a:solidFill>
              <a:latin typeface="Arial Narrow"/>
              <a:cs typeface="Arial Narrow"/>
            </a:endParaRPr>
          </a:p>
        </p:txBody>
      </p:sp>
    </p:spTree>
    <p:extLst>
      <p:ext uri="{BB962C8B-B14F-4D97-AF65-F5344CB8AC3E}">
        <p14:creationId xmlns:p14="http://schemas.microsoft.com/office/powerpoint/2010/main" val="366608206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Dark Green Vegetables: Intakes and Recommendations</a:t>
            </a:r>
            <a:br>
              <a:rPr lang="en-US" sz="2400" dirty="0" smtClean="0"/>
            </a:br>
            <a:r>
              <a:rPr lang="en-US" sz="2000" dirty="0" smtClean="0">
                <a:solidFill>
                  <a:srgbClr val="811358"/>
                </a:solidFill>
              </a:rPr>
              <a:t>Average Weekly Intakes by Age-Sex Groups, Compared to Ranges of Recommended Intake (from Figure 2-4)</a:t>
            </a:r>
            <a:endParaRPr lang="en-US" sz="2000" dirty="0">
              <a:solidFill>
                <a:srgbClr val="811358"/>
              </a:solidFill>
            </a:endParaRPr>
          </a:p>
        </p:txBody>
      </p:sp>
      <p:pic>
        <p:nvPicPr>
          <p:cNvPr id="18434" name="Picture 2" descr="Figure 2-4 is a series of charts depicting the average weekly intake of each vegetable subgroup in cup-equivalents to the recommended intake range for males and females in a series of age groups. With very few exceptions, males and females in all age groups have intakes below the recommendation in all vegetable subgroups.&#10;Dark Green Vegetables subgroup: The average dark green vegetable intake is compared to the recommended intake range for males and females in a series of age groups. &#10;Males: &#10;ages 1 to 3: average 0.3, recommended 0.5–1.0; &#10;ages 4 to 8: average 0.4, recommended 1.0–1.5; &#10;ages 9 to 13: average 0.4, recommended 1.5–2.5; &#10;ages 14 to 18: average 0.35, recommended 1.5–2.5; &#10;ages 19 to 30: average 0.5, recommended 2.0–2.5; &#10;ages 31 to 50: average 0.8, recommended 2.0–2.5; &#10;ages 51 to 70: average 1.1, recommended 1.5–2.5; &#10;ages 71+: average 0.8, recommended 1.5–2.5. &#10;Females: &#10;ages 1 to 3: average 0.2, recommended 0.5–1.0; &#10;ages 4 to 8: average 0.4, recommended 1.0–1.5; &#10;ages 9 to 13: average 0.35, recommended 1.0–2.0; &#10;ages 14 to 18: average 0.5, recommended 1.5–2.0; &#10;ages 19 to 30: average 0.8, recommended 1.5–2.0; &#10;ages 31 to 50: average 1.0, recommended 1.5–2.0; &#10;ages 51 to 70: average 1.3, recommended 1.5–2.0; &#10;ages 71+: average 0.9, recommended 1.5–2.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69030" y="1673352"/>
            <a:ext cx="5376672" cy="449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Sources: </a:t>
            </a:r>
          </a:p>
          <a:p>
            <a:r>
              <a:rPr lang="en-US" dirty="0">
                <a:solidFill>
                  <a:prstClr val="black"/>
                </a:solidFill>
                <a:latin typeface="Arial Narrow"/>
                <a:cs typeface="Arial Narrow"/>
              </a:rPr>
              <a:t>What We Eat in America, NHANES 2007-2010 for average intakes by age-sex group. Healthy U.S.-Style Food Patterns, which vary based on age, sex, and activity level, for recommended intake ranges</a:t>
            </a:r>
            <a:r>
              <a:rPr lang="en-US" dirty="0" smtClean="0">
                <a:solidFill>
                  <a:prstClr val="black"/>
                </a:solidFill>
                <a:latin typeface="Arial Narrow"/>
                <a:cs typeface="Arial Narrow"/>
              </a:rPr>
              <a:t>.</a:t>
            </a:r>
            <a:endParaRPr lang="en-US" sz="1050" dirty="0">
              <a:solidFill>
                <a:prstClr val="black"/>
              </a:solidFill>
              <a:latin typeface="Arial Narrow"/>
              <a:cs typeface="Arial Narrow"/>
            </a:endParaRPr>
          </a:p>
        </p:txBody>
      </p:sp>
    </p:spTree>
    <p:extLst>
      <p:ext uri="{BB962C8B-B14F-4D97-AF65-F5344CB8AC3E}">
        <p14:creationId xmlns:p14="http://schemas.microsoft.com/office/powerpoint/2010/main" val="33079883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pPr algn="l"/>
            <a:r>
              <a:rPr lang="en-US" sz="2400" b="1" dirty="0" smtClean="0"/>
              <a:t>Adherence to the </a:t>
            </a:r>
            <a:r>
              <a:rPr lang="en-US" sz="2400" b="1" i="1" dirty="0" smtClean="0"/>
              <a:t>2010 Dietary Guidelines</a:t>
            </a:r>
            <a:r>
              <a:rPr lang="en-US" sz="2800" b="1" dirty="0" smtClean="0"/>
              <a:t/>
            </a:r>
            <a:br>
              <a:rPr lang="en-US" sz="2800" b="1" dirty="0" smtClean="0"/>
            </a:br>
            <a:r>
              <a:rPr lang="en-US" sz="2000" b="1" dirty="0" smtClean="0">
                <a:solidFill>
                  <a:srgbClr val="811358"/>
                </a:solidFill>
              </a:rPr>
              <a:t>Measured by Average Total Healthy Eating Index-2010 (HEI-2010) Scores of the U.S. Population Ages 2 Years and Older (Figure I-1)</a:t>
            </a:r>
            <a:endParaRPr lang="en-US" sz="2000" dirty="0">
              <a:solidFill>
                <a:srgbClr val="811358"/>
              </a:solidFill>
            </a:endParaRPr>
          </a:p>
        </p:txBody>
      </p:sp>
      <p:pic>
        <p:nvPicPr>
          <p:cNvPr id="3074" name="Picture 2" descr="Adherence of the U.S. Population Ages 2 Years and Older to the 2010 Dietary Guidelines, as Measured by Average Total Healthy Eating Index-2010 (HEI-2010) Scores (image of a plate with asparagus, and fork and napkin)&#10;&#10;HEI-2010 Total Source&#10;1999-2000 – 49.1&#10;2001-2002 – 51.9&#10;2003-2004 – 51.4&#10;2005-2006 – 54.1&#10;2007-2008 – 55.1&#10;2009-2010 – 57.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1685306"/>
            <a:ext cx="6324600" cy="454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7315200" y="1676400"/>
            <a:ext cx="1219200" cy="3505199"/>
          </a:xfrm>
        </p:spPr>
        <p:txBody>
          <a:bodyPr>
            <a:normAutofit/>
          </a:bodyPr>
          <a:lstStyle/>
          <a:p>
            <a:pPr marL="0" indent="0">
              <a:spcBef>
                <a:spcPts val="1000"/>
              </a:spcBef>
              <a:buNone/>
            </a:pPr>
            <a:r>
              <a:rPr lang="en-US" sz="1000" b="1" dirty="0">
                <a:solidFill>
                  <a:prstClr val="black"/>
                </a:solidFill>
                <a:latin typeface="Arial Narrow"/>
                <a:cs typeface="Arial Narrow"/>
              </a:rPr>
              <a:t>Data Source: </a:t>
            </a:r>
            <a:r>
              <a:rPr lang="en-US" sz="1000" dirty="0">
                <a:solidFill>
                  <a:prstClr val="black"/>
                </a:solidFill>
                <a:latin typeface="Arial Narrow"/>
                <a:cs typeface="Arial Narrow"/>
              </a:rPr>
              <a:t>Analyses of What We Eat in America, National Health and Nutrition Examination Survey (NHANES) data from 1999-2000 through 2009-2010</a:t>
            </a:r>
            <a:r>
              <a:rPr lang="en-US" sz="1000" dirty="0" smtClean="0">
                <a:solidFill>
                  <a:prstClr val="black"/>
                </a:solidFill>
                <a:latin typeface="Arial Narrow"/>
                <a:cs typeface="Arial Narrow"/>
              </a:rPr>
              <a:t>.</a:t>
            </a:r>
            <a:endParaRPr lang="en-US" sz="1000" dirty="0">
              <a:solidFill>
                <a:prstClr val="black"/>
              </a:solidFill>
              <a:latin typeface="Arial Narrow"/>
              <a:cs typeface="Arial Narrow"/>
            </a:endParaRPr>
          </a:p>
          <a:p>
            <a:pPr marL="0" indent="0">
              <a:spcBef>
                <a:spcPts val="1000"/>
              </a:spcBef>
              <a:buNone/>
            </a:pPr>
            <a:r>
              <a:rPr lang="en-US" sz="1000" b="1" dirty="0">
                <a:solidFill>
                  <a:prstClr val="black"/>
                </a:solidFill>
                <a:latin typeface="Arial Narrow"/>
                <a:cs typeface="Arial Narrow"/>
              </a:rPr>
              <a:t>Note: </a:t>
            </a:r>
            <a:r>
              <a:rPr lang="en-US" sz="1000" dirty="0">
                <a:solidFill>
                  <a:prstClr val="black"/>
                </a:solidFill>
                <a:latin typeface="Arial Narrow"/>
                <a:cs typeface="Arial Narrow"/>
              </a:rPr>
              <a:t>HEI-2010 total scores are out of 100 possible points. A score of 100 indicates that recommendations on average were met or exceeded. A higher total score indicates a higher quality diet</a:t>
            </a:r>
            <a:r>
              <a:rPr lang="en-US" sz="1000" dirty="0" smtClean="0">
                <a:solidFill>
                  <a:prstClr val="black"/>
                </a:solidFill>
                <a:latin typeface="Arial Narrow"/>
                <a:cs typeface="Arial Narrow"/>
              </a:rPr>
              <a:t>.</a:t>
            </a:r>
            <a:endParaRPr lang="en-US" sz="1000" dirty="0">
              <a:solidFill>
                <a:prstClr val="black"/>
              </a:solidFill>
              <a:latin typeface="Arial Narrow"/>
              <a:cs typeface="Arial Narrow"/>
            </a:endParaRPr>
          </a:p>
        </p:txBody>
      </p:sp>
    </p:spTree>
    <p:extLst>
      <p:ext uri="{BB962C8B-B14F-4D97-AF65-F5344CB8AC3E}">
        <p14:creationId xmlns:p14="http://schemas.microsoft.com/office/powerpoint/2010/main" val="15828327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Red and Orange Vegetables: Intakes and Recommendations</a:t>
            </a:r>
            <a:br>
              <a:rPr lang="en-US" sz="2400" dirty="0" smtClean="0"/>
            </a:br>
            <a:r>
              <a:rPr lang="en-US" sz="2000" dirty="0" smtClean="0">
                <a:solidFill>
                  <a:srgbClr val="811358"/>
                </a:solidFill>
              </a:rPr>
              <a:t>Average Weekly Intakes by Age-Sex Groups, Compared to Ranges of Recommended Intake (from Figure 2-4)</a:t>
            </a:r>
            <a:endParaRPr lang="en-US" sz="2000" dirty="0">
              <a:solidFill>
                <a:srgbClr val="811358"/>
              </a:solidFill>
            </a:endParaRPr>
          </a:p>
        </p:txBody>
      </p:sp>
      <p:pic>
        <p:nvPicPr>
          <p:cNvPr id="19458" name="Picture 2" descr="Red and Orange vegetables subgroup: The average red and orange vegetable intake is compared to the recommended intake range for males and females in a series of age groups. &#10;Males: &#10;ages 1 to 3: average 1.5, recommended 2.5–3.0; &#10;ages 4 to 8: average 1.8, recommended 3.0–5.5; &#10;ages 9 to 13: average 2.1, recommended 4.0–7.0; &#10;ages 14 to 18: average 2.6, recommended 5.5–7.5; &#10;ages 19 to 30: average 3.2, recommended 6.0–7.5; &#10;ages 31 to 50: average 3.3, recommended 6.0–7.5; &#10;ages 51 to 70: average 3.0, recommended 5.5–7.0; &#10;ages 71+: average 2.9, recommended 5.5–7.0. &#10;Females: &#10;ages 1 to 3: average 1.4, recommended 2.5–3.0; &#10;ages 4 to 8: average 1.8, recommended 3.0–5.5; &#10;ages 9 to 13: average 2.0, recommended 3.0–6.0; &#10;ages 14 to 18: average 2.2, recommended 5.5–6.0; &#10;ages 19 to 30: average 2.6, recommended 5.5–6.0; &#10;ages 31 to 50: average 2.6, recommended 5.5–6.0; &#10;ages 51 to 70: average 2.8, recommended 4.0–6.0; &#10;ages 71+: average 2.5, recommended 4.0–6.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69030" y="1676400"/>
            <a:ext cx="5376672" cy="449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Sources: </a:t>
            </a:r>
          </a:p>
          <a:p>
            <a:r>
              <a:rPr lang="en-US" dirty="0">
                <a:solidFill>
                  <a:prstClr val="black"/>
                </a:solidFill>
                <a:latin typeface="Arial Narrow"/>
                <a:cs typeface="Arial Narrow"/>
              </a:rPr>
              <a:t>What We Eat in America, NHANES 2007-2010 for average intakes by age-sex group. Healthy U.S.-Style Food Patterns, which vary based on age, sex, and activity level, for recommended intake ranges</a:t>
            </a:r>
            <a:r>
              <a:rPr lang="en-US" dirty="0" smtClean="0">
                <a:solidFill>
                  <a:prstClr val="black"/>
                </a:solidFill>
                <a:latin typeface="Arial Narrow"/>
                <a:cs typeface="Arial Narrow"/>
              </a:rPr>
              <a:t>.</a:t>
            </a:r>
            <a:endParaRPr lang="en-US" sz="1050" dirty="0">
              <a:solidFill>
                <a:prstClr val="black"/>
              </a:solidFill>
              <a:latin typeface="Arial Narrow"/>
              <a:cs typeface="Arial Narrow"/>
            </a:endParaRPr>
          </a:p>
        </p:txBody>
      </p:sp>
    </p:spTree>
    <p:extLst>
      <p:ext uri="{BB962C8B-B14F-4D97-AF65-F5344CB8AC3E}">
        <p14:creationId xmlns:p14="http://schemas.microsoft.com/office/powerpoint/2010/main" val="312579701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Legumes: Intakes and Recommendations</a:t>
            </a:r>
            <a:br>
              <a:rPr lang="en-US" sz="2400" dirty="0" smtClean="0"/>
            </a:br>
            <a:r>
              <a:rPr lang="en-US" sz="2000" dirty="0" smtClean="0">
                <a:solidFill>
                  <a:srgbClr val="811358"/>
                </a:solidFill>
              </a:rPr>
              <a:t>Average Weekly Intakes by Age-Sex Groups, Compared to Ranges of Recommended Intake (from Figure 2-4)</a:t>
            </a:r>
            <a:endParaRPr lang="en-US" sz="2000" dirty="0">
              <a:solidFill>
                <a:srgbClr val="811358"/>
              </a:solidFill>
            </a:endParaRPr>
          </a:p>
        </p:txBody>
      </p:sp>
      <p:pic>
        <p:nvPicPr>
          <p:cNvPr id="20482" name="Picture 2" descr="Legumes (Beans and Peas) subgroup: The average legume intake is compared to the recommended intake range for males and females in a series of age groups. &#10;Males: &#10;ages 1 to 3: average 0.4, recommended 0.4–0.6; &#10;ages 4 to 8: average 0.4, recommended 0.5–1.5; &#10;ages 9 to 13: average 0.5, recommended 1.0–2.5; &#10;ages 14 to 18: average 0.6, recommended 1.5–3.0; &#10;ages 19 to 30: average 0.9, recommended 2.0–3.0; &#10;ages 31 to 50: average 1.1, recommended 2.0–3.0; &#10;ages 51 to 70: average 0.8, recommended 1.5–2.5; &#10;ages 71+: average 0.8, recommended 1.5–2.5. &#10;Females: &#10;ages 1 to 3: average 0.4, recommended 0.4–0.6; &#10;ages 4 to 8: average 0.4, recommended 0.5–1.5; &#10;ages 9 to 13: average 0.5, recommended 0.5–2.0; &#10;ages 14 to 18: average 0.4, recommended 1.5–2.0; &#10;ages 19 to 30: average 0.6, recommended 1.5–2.0; &#10;ages 31 to 50: average 0.7, recommended 1.5–2.0; &#10;ages 51 to 70: average 0.6, recommended 1.0–2.0; &#10;ages 71+: average 0.5, recommended 1.0–2.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965708" y="1685036"/>
            <a:ext cx="5358892" cy="448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Sources: </a:t>
            </a:r>
          </a:p>
          <a:p>
            <a:r>
              <a:rPr lang="en-US" dirty="0">
                <a:solidFill>
                  <a:prstClr val="black"/>
                </a:solidFill>
                <a:latin typeface="Arial Narrow"/>
                <a:cs typeface="Arial Narrow"/>
              </a:rPr>
              <a:t>What We Eat in America, NHANES 2007-2010 for average intakes by age-sex group. Healthy U.S.-Style Food Patterns, which vary based on age, sex, and activity level, for recommended intake ranges</a:t>
            </a:r>
            <a:r>
              <a:rPr lang="en-US" dirty="0" smtClean="0">
                <a:solidFill>
                  <a:prstClr val="black"/>
                </a:solidFill>
                <a:latin typeface="Arial Narrow"/>
                <a:cs typeface="Arial Narrow"/>
              </a:rPr>
              <a:t>.</a:t>
            </a:r>
            <a:endParaRPr lang="en-US" sz="1050" dirty="0">
              <a:solidFill>
                <a:prstClr val="black"/>
              </a:solidFill>
              <a:latin typeface="Arial Narrow"/>
              <a:cs typeface="Arial Narrow"/>
            </a:endParaRPr>
          </a:p>
        </p:txBody>
      </p:sp>
    </p:spTree>
    <p:extLst>
      <p:ext uri="{BB962C8B-B14F-4D97-AF65-F5344CB8AC3E}">
        <p14:creationId xmlns:p14="http://schemas.microsoft.com/office/powerpoint/2010/main" val="28560136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Starchy Vegetables: Intakes and Recommendations</a:t>
            </a:r>
            <a:br>
              <a:rPr lang="en-US" sz="2400" dirty="0" smtClean="0"/>
            </a:br>
            <a:r>
              <a:rPr lang="en-US" sz="2000" dirty="0" smtClean="0">
                <a:solidFill>
                  <a:srgbClr val="811358"/>
                </a:solidFill>
              </a:rPr>
              <a:t>Average Weekly Intakes by Age-Sex Groups, Compared to Ranges of Recommended Intake (from Figure 2-4)</a:t>
            </a:r>
            <a:endParaRPr lang="en-US" sz="2000" dirty="0">
              <a:solidFill>
                <a:srgbClr val="811358"/>
              </a:solidFill>
            </a:endParaRPr>
          </a:p>
        </p:txBody>
      </p:sp>
      <p:pic>
        <p:nvPicPr>
          <p:cNvPr id="21506" name="Picture 2" descr="Starchy vegetables subgroup: The average starchy vegetable intake is compared to the recommended intake range for males and females in a series of age groups. &#10;Males: &#10;ages 1 to 3: average 1.6, recommended 2.0–3.5; &#10;ages 4 to 8: average 2.2, recommended 3.5–5.0; &#10;ages 9 to 13: average 2.7, recommended 4.0–7.0; &#10;ages 14 to 18: average 3.2, recommended 5.0–8.0; &#10;ages 19 to 30: average 3.3, recommended 6.0–8.0; &#10;ages 31 to 50: average 3.7, recommended 6.0–8.0; &#10;ages 51 to 70: average 3.9, recommended 5.0–7.0; &#10;ages 71+: average 3.7, recommended 5.0–7.0. &#10;Females: &#10;ages 1 to 3: average 1.5, recommended 2.0–3.5; &#10;ages 4 to 8: average 2.2, recommended 3.5–5.0; &#10;ages 9 to 13: average 2.7, recommended 3.5–6.0; &#10;ages 14 to 18: average 2.5, recommended 5.0–6.0; &#10;ages 19 to 30: average 2.7, recommended 5.0–6.0; &#10;ages 31 to 50: average 2.9, recommended 5.0–6.0; &#10;ages 51 to 70: average 2.9, recommended 4.0–6.0; &#10;ages 71+: average 3.0, recommended 4.0–6.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86643" y="1679448"/>
            <a:ext cx="5370576" cy="449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Sources: </a:t>
            </a:r>
          </a:p>
          <a:p>
            <a:r>
              <a:rPr lang="en-US" dirty="0">
                <a:solidFill>
                  <a:prstClr val="black"/>
                </a:solidFill>
                <a:latin typeface="Arial Narrow"/>
                <a:cs typeface="Arial Narrow"/>
              </a:rPr>
              <a:t>What We Eat in America, NHANES 2007-2010 for average intakes by age-sex group. Healthy U.S.-Style Food Patterns, which vary based on age, sex, and activity level, for recommended intake ranges</a:t>
            </a:r>
            <a:r>
              <a:rPr lang="en-US" dirty="0" smtClean="0">
                <a:solidFill>
                  <a:prstClr val="black"/>
                </a:solidFill>
                <a:latin typeface="Arial Narrow"/>
                <a:cs typeface="Arial Narrow"/>
              </a:rPr>
              <a:t>.</a:t>
            </a:r>
            <a:endParaRPr lang="en-US" sz="1050" dirty="0">
              <a:solidFill>
                <a:prstClr val="black"/>
              </a:solidFill>
              <a:latin typeface="Arial Narrow"/>
              <a:cs typeface="Arial Narrow"/>
            </a:endParaRPr>
          </a:p>
        </p:txBody>
      </p:sp>
    </p:spTree>
    <p:extLst>
      <p:ext uri="{BB962C8B-B14F-4D97-AF65-F5344CB8AC3E}">
        <p14:creationId xmlns:p14="http://schemas.microsoft.com/office/powerpoint/2010/main" val="351074011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Other Vegetables: Intakes and Recommendations</a:t>
            </a:r>
            <a:br>
              <a:rPr lang="en-US" sz="2400" dirty="0" smtClean="0"/>
            </a:br>
            <a:r>
              <a:rPr lang="en-US" sz="2000" dirty="0" smtClean="0">
                <a:solidFill>
                  <a:srgbClr val="811358"/>
                </a:solidFill>
              </a:rPr>
              <a:t>Average Weekly Intakes by Age-Sex Groups, Compared to Ranges of Recommended Intake (from Figure 2-4)</a:t>
            </a:r>
            <a:endParaRPr lang="en-US" sz="2000" dirty="0">
              <a:solidFill>
                <a:srgbClr val="811358"/>
              </a:solidFill>
            </a:endParaRPr>
          </a:p>
        </p:txBody>
      </p:sp>
      <p:pic>
        <p:nvPicPr>
          <p:cNvPr id="22530" name="Picture 2" descr="Other vegetables subgroup: The average other vegetable intake is compared to the recommended intake range for males and females in a series of age groups. &#10;Males: &#10;ages 1 to 3: average 1.1, recommended 1.5–2.5; &#10;ages 4 to 8: average 1.3, recommended 2.5–4.0; &#10;ages 9 to 13: average 1.8, recommended 3.5–5.5; &#10;ages 14 to 18: average 2.5, recommended 4.0–7.0; &#10;ages 19 to 30: average 4.0, recommended 5.0–7.0; &#10;ages 31 to 50: average 4.3, recommended 5.0–7.0; &#10;ages 51 to 70: average 4.7, recommended 4.0–5.5; &#10;ages 71+: average 3.7, recommended 4.0–5.5. &#10;Females: &#10;ages 1 to 3: average 1.2, recommended 1.5–2.5; &#10;ages 4 to 8: average 1.4, recommended 2.5–4.0; &#10;ages 9 to 13: average 1.8, recommended 2.5–5.0; &#10;ages 14 to 18: average 2.4, recommended 4.0–5.0; &#10;ages 19 to 30: average 3.3, recommended 4.0–5.0; &#10;ages 31 to 50: average 3.9, recommended 4.0–5.0; &#10;ages 51 to 70: average 4.6, recommended 3.5–5.0; &#10;ages 71+: average 3.8, recommended 3.5–5.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69030" y="1676400"/>
            <a:ext cx="5376672" cy="449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a:spLocks noGrp="1"/>
          </p:cNvSpPr>
          <p:nvPr>
            <p:ph sz="half" idx="2"/>
          </p:nvPr>
        </p:nvSpPr>
        <p:spPr/>
        <p:txBody>
          <a:bodyPr/>
          <a:lstStyle/>
          <a:p>
            <a:r>
              <a:rPr lang="en-US" b="1" dirty="0">
                <a:solidFill>
                  <a:prstClr val="black"/>
                </a:solidFill>
                <a:latin typeface="Arial Narrow"/>
                <a:cs typeface="Arial Narrow"/>
              </a:rPr>
              <a:t>Data Sources: </a:t>
            </a:r>
          </a:p>
          <a:p>
            <a:r>
              <a:rPr lang="en-US" dirty="0">
                <a:solidFill>
                  <a:prstClr val="black"/>
                </a:solidFill>
                <a:latin typeface="Arial Narrow"/>
                <a:cs typeface="Arial Narrow"/>
              </a:rPr>
              <a:t>What We Eat in America, NHANES 2007-2010 for average intakes by age-sex group. Healthy U.S.-Style Food Patterns, which vary based on age, sex, and activity level, for recommended intake ranges</a:t>
            </a:r>
            <a:r>
              <a:rPr lang="en-US" dirty="0" smtClean="0">
                <a:solidFill>
                  <a:prstClr val="black"/>
                </a:solidFill>
                <a:latin typeface="Arial Narrow"/>
                <a:cs typeface="Arial Narrow"/>
              </a:rPr>
              <a:t>.</a:t>
            </a:r>
            <a:endParaRPr lang="en-US" sz="1050" dirty="0">
              <a:solidFill>
                <a:prstClr val="black"/>
              </a:solidFill>
              <a:latin typeface="Arial Narrow"/>
              <a:cs typeface="Arial Narrow"/>
            </a:endParaRPr>
          </a:p>
        </p:txBody>
      </p:sp>
    </p:spTree>
    <p:extLst>
      <p:ext uri="{BB962C8B-B14F-4D97-AF65-F5344CB8AC3E}">
        <p14:creationId xmlns:p14="http://schemas.microsoft.com/office/powerpoint/2010/main" val="57714705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Whole and Refined Grains: Intakes and Recommendations</a:t>
            </a:r>
            <a:br>
              <a:rPr lang="en-US" sz="2400" dirty="0" smtClean="0"/>
            </a:br>
            <a:r>
              <a:rPr lang="en-US" sz="2000" dirty="0" smtClean="0">
                <a:solidFill>
                  <a:srgbClr val="811358"/>
                </a:solidFill>
              </a:rPr>
              <a:t>Average Intakes by Age-Sex Groups, Compared to Ranges of Recommended Daily Intake for Whole Grains and Limits for Refined Grains (Figure 2-5)</a:t>
            </a:r>
            <a:endParaRPr lang="en-US" sz="2000" dirty="0">
              <a:solidFill>
                <a:srgbClr val="811358"/>
              </a:solidFill>
            </a:endParaRPr>
          </a:p>
        </p:txBody>
      </p:sp>
      <p:pic>
        <p:nvPicPr>
          <p:cNvPr id="23554" name="Picture 2" descr="Figure 2-5 is a chart that compares the average daily intakes of whole and refined grains in ounce-equivalents to the range of recommended intake for whole grains/limits for refined grains for males and females in a series of age groups. Males and females in all age groups have whole grain intakes below and refined grain intakes above the recommended range.&#10;Males: &#10;ages 1 to 3: average whole grains 0.6, average refined grains 3.5, recommended range 1.5–2.5; &#10;age 4 to 8: average whole grains 0.7, average refined grains 5.4, recommended range 2.0–3.0; &#10;ages 9 to 13: average whole grains 0.7, average refined grains 6.6, recommended range 2.5–4.5; &#10;ages 14 to 18: average whole grains 0.8, average refined grains 7.5, recommended range 3.0–5.0; &#10;ages 19 to 30: average whole grains 0.7, average refined grains 7.3, recommended range 4.0–5.0; &#10;ages 31 to 50: average whole grains 0.9, average refined grains 6.9, recommended range 3.5–5.0; &#10;ages 51 to 70: average whole grains 1.1, average refined grains 5.8, recommended range 3.0–5.0; &#10;ages 71+: average whole grains 1.1, average refined grains 5.0, recommended range 3.0–5.0. &#10;Females: &#10;ages 1 to 3: average whole grains 0.5, average refined grains 3.2, recommended range 1.5–2.5; &#10;ages 4 to 8: average whole grains 0.5, average refined grains 5.0, recommended range 2.0–3.0; &#10;ages 9 to 13: average whole grains 0.6, average refined grains 6.0, recommended range 2.5–3.5; &#10;ages 14 to 18: average whole grains 0.5, average refined grains 5.5, recommended range 3.0–4.0; &#10;ages 19 to 30: average whole grains 0.6, average refined grains 5.3, recommended range 3.0–4.0; &#10;ages 31 to 50: average whole grains 0.8, average refined grains 4.8, recommended range 3.0–3.5; &#10;ages 51 to 70: average whole grains 0.9, average refined grains 4.2, recommended range 3.0–3.5; &#10;ages 71+: average whole grains 0.9, average refined grains 4.0, recommended range 3.0–3.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62000" y="1614616"/>
            <a:ext cx="5700248" cy="458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6934200" y="1600200"/>
            <a:ext cx="1664208" cy="4525963"/>
          </a:xfrm>
        </p:spPr>
        <p:txBody>
          <a:bodyPr/>
          <a:lstStyle/>
          <a:p>
            <a:r>
              <a:rPr lang="en-US" b="1" dirty="0">
                <a:solidFill>
                  <a:prstClr val="black"/>
                </a:solidFill>
                <a:latin typeface="Arial Narrow"/>
                <a:cs typeface="Arial Narrow"/>
              </a:rPr>
              <a:t>Note</a:t>
            </a:r>
            <a:r>
              <a:rPr lang="en-US" dirty="0">
                <a:solidFill>
                  <a:prstClr val="black"/>
                </a:solidFill>
                <a:latin typeface="Arial Narrow"/>
                <a:cs typeface="Arial Narrow"/>
              </a:rPr>
              <a:t>: Recommended daily intake of whole grains is to be at least half of total grain consumption, and the limit for refined grains is to be no more than half of total grain consumption. The blue vertical bars on this graph represent one half of the total grain recommendations for each age-sex group, and therefore indicate recommendations for the minimum amounts to consume of whole grains or maximum amounts of refined grains. To meet recommendations, whole grain intake should be within or above the blue bars and refined grain intake within or below the bars.</a:t>
            </a:r>
          </a:p>
          <a:p>
            <a:r>
              <a:rPr lang="en-US" b="1" dirty="0" smtClean="0">
                <a:solidFill>
                  <a:prstClr val="black"/>
                </a:solidFill>
                <a:latin typeface="Arial Narrow"/>
                <a:cs typeface="Arial Narrow"/>
              </a:rPr>
              <a:t>Data </a:t>
            </a:r>
            <a:r>
              <a:rPr lang="en-US" b="1" dirty="0">
                <a:solidFill>
                  <a:prstClr val="black"/>
                </a:solidFill>
                <a:latin typeface="Arial Narrow"/>
                <a:cs typeface="Arial Narrow"/>
              </a:rPr>
              <a:t>Sources: </a:t>
            </a:r>
            <a:r>
              <a:rPr lang="en-US" dirty="0">
                <a:solidFill>
                  <a:prstClr val="black"/>
                </a:solidFill>
                <a:latin typeface="Arial Narrow"/>
                <a:cs typeface="Arial Narrow"/>
              </a:rPr>
              <a:t>What We Eat in America, NHANES 2007-2010 for average intakes by age-sex group. Healthy U.S.-Style Food Patterns, which vary based on age, sex, and activity level, for recommended intake ranges</a:t>
            </a:r>
            <a:r>
              <a:rPr lang="en-US" dirty="0" smtClean="0">
                <a:solidFill>
                  <a:prstClr val="black"/>
                </a:solidFill>
                <a:latin typeface="Arial Narrow"/>
                <a:cs typeface="Arial Narrow"/>
              </a:rPr>
              <a:t>.</a:t>
            </a:r>
            <a:endParaRPr lang="en-CA" dirty="0"/>
          </a:p>
        </p:txBody>
      </p:sp>
    </p:spTree>
    <p:extLst>
      <p:ext uri="{BB962C8B-B14F-4D97-AF65-F5344CB8AC3E}">
        <p14:creationId xmlns:p14="http://schemas.microsoft.com/office/powerpoint/2010/main" val="28436841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Meat, Poultry, and Eggs: Intakes and Recommendations</a:t>
            </a:r>
            <a:br>
              <a:rPr lang="en-US" sz="2400" dirty="0" smtClean="0"/>
            </a:br>
            <a:r>
              <a:rPr lang="en-US" sz="2000" dirty="0" smtClean="0">
                <a:solidFill>
                  <a:srgbClr val="811358"/>
                </a:solidFill>
              </a:rPr>
              <a:t>Average Weekly Intakes by Age-Sex Groups, Compared to Ranges of Recommended Intake (from Figure 2-6)</a:t>
            </a:r>
            <a:endParaRPr lang="en-US" sz="2000" dirty="0">
              <a:solidFill>
                <a:srgbClr val="811358"/>
              </a:solidFill>
            </a:endParaRPr>
          </a:p>
        </p:txBody>
      </p:sp>
      <p:pic>
        <p:nvPicPr>
          <p:cNvPr id="7" name="Content Placeholder 6" descr="Figure 2-6 is a series of charts that compare the average weekly intakes of protein foods subgroups in ounce-equivalents to the recommended ranges for males and females in a series of age groups. Average intakes of seafood are low for males and females in all age groups; average intakes of nuts and seeds are close to recommended levels; and average intakes of meat, poultry and eggs are high for males ages 14 to 70.&#10;Meat, Poultry and Eggs subgroup: &#10;Males: &#10;ages 1 to 3: average 17, recommended 10-19; &#10;ages 4 to 8: average 23, recommended 14-26; &#10;ages 9 to 13: average 29, recommended 24-31; &#10;ages 14-18: average 38, recommended 26-34; &#10;ages 19-30: average 44, recommended 31-34; &#10;ages 31-50: average 45, recommended 29-34; &#10;ages 51-70: average 40, recommended 26-34; &#10;ages 71+: average 31, recommended 26-34. &#10;Females: &#10;ages 1 to 3: average 15, recommended 10-19; &#10;ages 4 to 8: average 21, recommended 14-24; &#10;ages 9 to 13: average 25, recommended 19-29; &#10;ages 14 to 18: average 26, recommended 24-31; &#10;ages 19 to 30: average 28, recommended 24-31; &#10;ages 31 to 50: average 28, recommended 24-29; &#10;ages 51 to 70: average 26, recommended 24-29; &#10;ages 71+: average 23, recommended 24-2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66800" y="1676400"/>
            <a:ext cx="5289804" cy="4536948"/>
          </a:xfrm>
          <a:prstGeom prst="rect">
            <a:avLst/>
          </a:prstGeom>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Sources: </a:t>
            </a:r>
          </a:p>
          <a:p>
            <a:r>
              <a:rPr lang="en-US" dirty="0">
                <a:solidFill>
                  <a:prstClr val="black"/>
                </a:solidFill>
                <a:latin typeface="Arial Narrow"/>
                <a:cs typeface="Arial Narrow"/>
              </a:rPr>
              <a:t>What We Eat in America, NHANES 2007-2010 for average intakes by age-sex group. Healthy U.S.-Style Food Patterns, which vary based on age, sex, and activity level, for recommended intake ranges</a:t>
            </a:r>
            <a:r>
              <a:rPr lang="en-US" dirty="0" smtClean="0">
                <a:solidFill>
                  <a:prstClr val="black"/>
                </a:solidFill>
                <a:latin typeface="Arial Narrow"/>
                <a:cs typeface="Arial Narrow"/>
              </a:rPr>
              <a:t>.</a:t>
            </a:r>
            <a:endParaRPr lang="en-US" sz="1050" dirty="0">
              <a:solidFill>
                <a:prstClr val="black"/>
              </a:solidFill>
              <a:latin typeface="Arial Narrow"/>
              <a:cs typeface="Arial Narrow"/>
            </a:endParaRPr>
          </a:p>
        </p:txBody>
      </p:sp>
    </p:spTree>
    <p:extLst>
      <p:ext uri="{BB962C8B-B14F-4D97-AF65-F5344CB8AC3E}">
        <p14:creationId xmlns:p14="http://schemas.microsoft.com/office/powerpoint/2010/main" val="203594505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Seafood: Intakes and Recommendations</a:t>
            </a:r>
            <a:br>
              <a:rPr lang="en-US" sz="2400" dirty="0" smtClean="0"/>
            </a:br>
            <a:r>
              <a:rPr lang="en-US" sz="2000" dirty="0" smtClean="0">
                <a:solidFill>
                  <a:srgbClr val="811358"/>
                </a:solidFill>
              </a:rPr>
              <a:t>Average Weekly Intakes by Age-Sex Groups, Compared to Ranges of Recommended Intake (from Figure 2-6)</a:t>
            </a:r>
            <a:endParaRPr lang="en-US" sz="2000" dirty="0">
              <a:solidFill>
                <a:srgbClr val="811358"/>
              </a:solidFill>
            </a:endParaRPr>
          </a:p>
        </p:txBody>
      </p:sp>
      <p:pic>
        <p:nvPicPr>
          <p:cNvPr id="24578" name="Picture 2" descr="Seafood subgroup: &#10;Males: &#10;ages 1 to 3: average 1, recommended 3-6; &#10;ages 4 to 8: average 1, recommended 4-8; &#10;ages 9 to 13: average 2, recommended 8-10; &#10;ages 14-18: average 2, recommended 8-10; &#10;ages 19-30: average 4, recommended 10; &#10;ages 31-50: average 5, recommended 9-10; &#10;ages 51-70: average 5, recommended 8-10; &#10;ages 71+: average 4, recommended 8-10. &#10;Females: &#10;ages 1 to 3: average 1, recommended 3-6; &#10;ages 4 to 8: average 1, recommended 4-8; &#10;ages 9 to 13: average 1, recommended 6-9; &#10;ages 14 to 18: average 1, recommended 8-10; &#10;ages 19 to 30: average 3, recommended 8-10; &#10;ages 31 to 50: average 4, recommended 8-9; &#10;ages 51 to 70: average 4, recommended 8-9; &#10;ages 71+: average 4, recommended 8-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066800" y="1676400"/>
            <a:ext cx="5289804" cy="4536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Sources: </a:t>
            </a:r>
          </a:p>
          <a:p>
            <a:r>
              <a:rPr lang="en-US" dirty="0">
                <a:solidFill>
                  <a:prstClr val="black"/>
                </a:solidFill>
                <a:latin typeface="Arial Narrow"/>
                <a:cs typeface="Arial Narrow"/>
              </a:rPr>
              <a:t>What We Eat in America, NHANES 2007-2010 for average intakes by age-sex group. Healthy U.S.-Style Food Patterns, which vary based on age, sex, and activity level, for recommended intake ranges</a:t>
            </a:r>
            <a:r>
              <a:rPr lang="en-US" dirty="0" smtClean="0">
                <a:solidFill>
                  <a:prstClr val="black"/>
                </a:solidFill>
                <a:latin typeface="Arial Narrow"/>
                <a:cs typeface="Arial Narrow"/>
              </a:rPr>
              <a:t>.</a:t>
            </a:r>
            <a:endParaRPr lang="en-US" sz="1050" dirty="0">
              <a:solidFill>
                <a:prstClr val="black"/>
              </a:solidFill>
              <a:latin typeface="Arial Narrow"/>
              <a:cs typeface="Arial Narrow"/>
            </a:endParaRPr>
          </a:p>
        </p:txBody>
      </p:sp>
    </p:spTree>
    <p:extLst>
      <p:ext uri="{BB962C8B-B14F-4D97-AF65-F5344CB8AC3E}">
        <p14:creationId xmlns:p14="http://schemas.microsoft.com/office/powerpoint/2010/main" val="133862203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Nuts, Seeds, and Soy Products: Intakes and Recommendations</a:t>
            </a:r>
            <a:br>
              <a:rPr lang="en-US" sz="2400" dirty="0" smtClean="0"/>
            </a:br>
            <a:r>
              <a:rPr lang="en-US" sz="2000" dirty="0" smtClean="0">
                <a:solidFill>
                  <a:srgbClr val="811358"/>
                </a:solidFill>
              </a:rPr>
              <a:t>Average Weekly Intakes by Age-Sex Groups, Compared to Ranges of Recommended Intake (from Figure 2-6)</a:t>
            </a:r>
            <a:endParaRPr lang="en-US" sz="2000" dirty="0">
              <a:solidFill>
                <a:srgbClr val="811358"/>
              </a:solidFill>
            </a:endParaRPr>
          </a:p>
        </p:txBody>
      </p:sp>
      <p:pic>
        <p:nvPicPr>
          <p:cNvPr id="25602" name="Picture 2" descr="Nuts and Seeds subgroup: &#10;Males: &#10;ages 1 to 3: average 2, recommended 2-3; &#10;ages 4 to 8: average 3, recommended 2-5; &#10;ages 9 to 13: average 4, recommended 4-5; &#10;ages 14-18: average 3, recommended 5-6; &#10;ages 19-30: average 4, recommended 5-6; &#10;ages 31-50: average 6, recommended 5-6; &#10;ages 51-70: average 7, recommended 5-6; &#10;ages 71+: average 5, recommended 5-6. &#10;Females: &#10;ages 1 to 3: average 2, recommended 2-3; &#10;ages 4 to 8: average 3, recommended 2-4; &#10;ages 9 to 13: average 3, recommended 3-5; &#10;ages 14 to 18: average 3, recommended 4-5; &#10;ages 19 to 30: average 3, recommended 4-5; &#10;ages 31 to 50: average 5, recommended 4-5; &#10;ages 51 to 70: average 5, recommended 4-5; &#10;ages 71+: average 4, recommended 4-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034796" y="1676400"/>
            <a:ext cx="5289804" cy="4536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Sources: </a:t>
            </a:r>
          </a:p>
          <a:p>
            <a:r>
              <a:rPr lang="en-US" dirty="0">
                <a:solidFill>
                  <a:prstClr val="black"/>
                </a:solidFill>
                <a:latin typeface="Arial Narrow"/>
                <a:cs typeface="Arial Narrow"/>
              </a:rPr>
              <a:t>What We Eat in America, NHANES 2007-2010 for average intakes by age-sex group. Healthy U.S.-Style Food Patterns, which vary based on age, sex, and activity level, for recommended intake ranges</a:t>
            </a:r>
            <a:r>
              <a:rPr lang="en-US" dirty="0" smtClean="0">
                <a:solidFill>
                  <a:prstClr val="black"/>
                </a:solidFill>
                <a:latin typeface="Arial Narrow"/>
                <a:cs typeface="Arial Narrow"/>
              </a:rPr>
              <a:t>.</a:t>
            </a:r>
          </a:p>
        </p:txBody>
      </p:sp>
    </p:spTree>
    <p:extLst>
      <p:ext uri="{BB962C8B-B14F-4D97-AF65-F5344CB8AC3E}">
        <p14:creationId xmlns:p14="http://schemas.microsoft.com/office/powerpoint/2010/main" val="311939215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Oils and Solid Fats: Intakes and Recommendations</a:t>
            </a:r>
            <a:br>
              <a:rPr lang="en-US" sz="2400" dirty="0" smtClean="0"/>
            </a:br>
            <a:r>
              <a:rPr lang="en-US" sz="2000" dirty="0" smtClean="0">
                <a:solidFill>
                  <a:srgbClr val="811358"/>
                </a:solidFill>
              </a:rPr>
              <a:t>Average Intakes in Grams per Day by Age-Sex Group, in Comparison to Ranges of Recommended Intake for Oils (Figure 2-7)</a:t>
            </a:r>
            <a:endParaRPr lang="en-US" sz="2000" dirty="0">
              <a:solidFill>
                <a:srgbClr val="811358"/>
              </a:solidFill>
            </a:endParaRPr>
          </a:p>
        </p:txBody>
      </p:sp>
      <p:pic>
        <p:nvPicPr>
          <p:cNvPr id="26626" name="Picture 2" descr="Figure 2-7 is a chart that compares the average daily intakes of oils and solid fats in grams (g) to the recommended range of oils for males and females in a series of age groups. Only females ages 9 to 13 have an average oils intake within the recommended range; males and females in all other age groups have intakes below the range but not far from recommendations.&#10;Males: &#10;ages 1 to 3: average oils intake 11 g, recommended range 15–17 g, average solid fats intake 28 g; &#10;ages 4 to 8: average oils intake 16 g, recommended range 17–27 g, average solid fats intake 34 g; &#10;ages 9 to 13: average oils intake 19 g, recommended range 22–34 g, average solid fats intake 40 g; &#10;ages 14 to 18: average oils intake 22 g, recommended range 27–51 g, average solid fats intake 46 g; &#10;ages 19 to 30: average oils intake 24 g, recommended range 31–44 g, average solid fats intake 43 g; &#10;ages 31 to 50: average oils intake 26 g, recommended range 29–44 g, average solid fats intake 46 g; &#10;age 51 to 70: average oils intake 25 g, recommended range 27–36 g, average solid fats intake 42 g; &#10;ages 71+: average oils intake 20 g, recommended range 27–36 g, average solid fats intake 36 g. &#10;Females: &#10;age 1 to 3: average oils intake 10 g, recommended range 15–17 g, average solid fats intake 26 g; &#10;ages 4 to 8: average oils intake 15 g, recommended range 17–24 g, average solid fats intake 32 g; &#10;ages 9 to 13: average oils intake 18 g, recommended range 17-29 g, average solid fats intake 36 g; &#10;ages 14 to 18: average oils intake 19 g, recommended range 24–31 g, average solid fats intake 33 g; &#10;ages 19 to 30: average oils intake 19 g, recommended range 24–31 g, average solid fats intake 32 g; &#10;ages 31 to 50: average oils intake 19 g, recommended range 24–29 g, average solid fats intake 32 g; &#10;ages 51 to 70: average oils intake 20 g, recommended range 22–29 g, average solid fats intake 31 g; &#10;ages 71+: average oils intake 17 g, recommended range 22–29 g, average solid fats intake 28 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43000" y="1515549"/>
            <a:ext cx="4605683" cy="480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Sources: </a:t>
            </a:r>
          </a:p>
          <a:p>
            <a:r>
              <a:rPr lang="en-US" dirty="0">
                <a:solidFill>
                  <a:prstClr val="black"/>
                </a:solidFill>
                <a:latin typeface="Arial Narrow"/>
                <a:cs typeface="Arial Narrow"/>
              </a:rPr>
              <a:t>What We Eat in America, NHANES 2007-2010 for average intakes by age-sex group. Healthy U.S. Style Food Patterns, which vary based on age, sex, and activity level, for recommended intake ranges</a:t>
            </a:r>
            <a:r>
              <a:rPr lang="en-US" dirty="0" smtClean="0">
                <a:solidFill>
                  <a:prstClr val="black"/>
                </a:solidFill>
                <a:latin typeface="Arial Narrow"/>
                <a:cs typeface="Arial Narrow"/>
              </a:rPr>
              <a:t>.</a:t>
            </a:r>
            <a:endParaRPr lang="en-US" sz="1050" dirty="0">
              <a:solidFill>
                <a:prstClr val="black"/>
              </a:solidFill>
              <a:latin typeface="Arial Narrow"/>
              <a:cs typeface="Arial Narrow"/>
            </a:endParaRPr>
          </a:p>
        </p:txBody>
      </p:sp>
    </p:spTree>
    <p:extLst>
      <p:ext uri="{BB962C8B-B14F-4D97-AF65-F5344CB8AC3E}">
        <p14:creationId xmlns:p14="http://schemas.microsoft.com/office/powerpoint/2010/main" val="249719762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Added Sugars: Intakes and Limit</a:t>
            </a:r>
            <a:br>
              <a:rPr lang="en-US" sz="2400" dirty="0" smtClean="0"/>
            </a:br>
            <a:r>
              <a:rPr lang="en-US" sz="1800" dirty="0" smtClean="0">
                <a:solidFill>
                  <a:srgbClr val="811358"/>
                </a:solidFill>
              </a:rPr>
              <a:t>Average Intakes as a Percent of Calories per Day by Age-Sex Group, in Comparison to the Dietary Guidelines Maximum Limit of Less than 10 Percent of Calories (Figure 2-9)</a:t>
            </a:r>
            <a:endParaRPr lang="en-US" sz="1800" dirty="0">
              <a:solidFill>
                <a:srgbClr val="811358"/>
              </a:solidFill>
            </a:endParaRPr>
          </a:p>
        </p:txBody>
      </p:sp>
      <p:pic>
        <p:nvPicPr>
          <p:cNvPr id="27650" name="Picture 2" descr="Figure 2-9 is a chart that compares the average daily intake of added sugars as a percent of calories to the Dietary Guidelines maximum limit for males and females in a series of age groups. Average intakes of males and females in all age groups are higher than the Dietary Guidelines maximum limit of 10% of calories:&#10;Males: &#10;ages 1 to 3: 11%; &#10;ages 4 to 8: 15%; &#10;ages 9 to 13: 17%; &#10;ages 14 to 18: 17%; &#10;ages 19 to 30: 15%; &#10;ages 31 to 50: 13%; &#10;ages 51 to 70: 12%; &#10;ages 71+: 12%. &#10;Females: &#10;ages 1 to 3: 11%; &#10;ages 4 to 8: 15%; &#10;ages 9 to 13: 17%; &#10;ages 14 to 18: 17%; &#10;ages 19 to 30: 16%; &#10;ages 31 to 50: 14%; &#10;ages 51 to 70: 12%; &#10;ages 71+: 1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33272" y="1563130"/>
            <a:ext cx="4986528"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Note</a:t>
            </a:r>
            <a:r>
              <a:rPr lang="en-US" dirty="0">
                <a:solidFill>
                  <a:prstClr val="black"/>
                </a:solidFill>
                <a:latin typeface="Arial Narrow"/>
                <a:cs typeface="Arial Narrow"/>
              </a:rPr>
              <a:t>: The maximum amount of added sugars allowable in a Healthy U.S.-Style Eating Pattern at the 1,200-to-1,800 calorie levels is less than the </a:t>
            </a:r>
            <a:r>
              <a:rPr lang="en-US" i="1" dirty="0">
                <a:solidFill>
                  <a:prstClr val="black"/>
                </a:solidFill>
                <a:latin typeface="Arial Narrow"/>
                <a:cs typeface="Arial Narrow"/>
              </a:rPr>
              <a:t>Dietary Guidelines</a:t>
            </a:r>
            <a:r>
              <a:rPr lang="en-US" dirty="0">
                <a:solidFill>
                  <a:prstClr val="black"/>
                </a:solidFill>
                <a:latin typeface="Arial Narrow"/>
                <a:cs typeface="Arial Narrow"/>
              </a:rPr>
              <a:t> limit of 10 percent of calories. Patterns at these calorie levels are appropriate for many children and older women who are not physically active</a:t>
            </a:r>
            <a:r>
              <a:rPr lang="en-US" dirty="0" smtClean="0">
                <a:solidFill>
                  <a:prstClr val="black"/>
                </a:solidFill>
                <a:latin typeface="Arial Narrow"/>
                <a:cs typeface="Arial Narrow"/>
              </a:rPr>
              <a:t>.</a:t>
            </a:r>
            <a:endParaRPr lang="en-US" dirty="0">
              <a:solidFill>
                <a:prstClr val="black"/>
              </a:solidFill>
              <a:latin typeface="Arial Narrow"/>
              <a:cs typeface="Arial Narrow"/>
            </a:endParaRPr>
          </a:p>
          <a:p>
            <a:r>
              <a:rPr lang="en-US" b="1" dirty="0">
                <a:solidFill>
                  <a:prstClr val="black"/>
                </a:solidFill>
                <a:latin typeface="Arial Narrow"/>
                <a:cs typeface="Arial Narrow"/>
              </a:rPr>
              <a:t>Data </a:t>
            </a:r>
            <a:r>
              <a:rPr lang="en-US" b="1" dirty="0" smtClean="0">
                <a:solidFill>
                  <a:prstClr val="black"/>
                </a:solidFill>
                <a:latin typeface="Arial Narrow"/>
                <a:cs typeface="Arial Narrow"/>
              </a:rPr>
              <a:t>Source: </a:t>
            </a:r>
            <a:r>
              <a:rPr lang="en-US" dirty="0">
                <a:solidFill>
                  <a:prstClr val="black"/>
                </a:solidFill>
                <a:latin typeface="Arial Narrow"/>
                <a:cs typeface="Arial Narrow"/>
              </a:rPr>
              <a:t>What We Eat in America, NHANES 2007-2010 for average intakes by age-sex group</a:t>
            </a:r>
            <a:r>
              <a:rPr lang="en-US" dirty="0" smtClean="0">
                <a:solidFill>
                  <a:prstClr val="black"/>
                </a:solidFill>
                <a:latin typeface="Arial Narrow"/>
                <a:cs typeface="Arial Narrow"/>
              </a:rPr>
              <a:t>.</a:t>
            </a:r>
            <a:endParaRPr lang="en-US" dirty="0">
              <a:solidFill>
                <a:prstClr val="black"/>
              </a:solidFill>
              <a:latin typeface="Arial Narrow"/>
              <a:cs typeface="Arial Narrow"/>
            </a:endParaRPr>
          </a:p>
        </p:txBody>
      </p:sp>
    </p:spTree>
    <p:extLst>
      <p:ext uri="{BB962C8B-B14F-4D97-AF65-F5344CB8AC3E}">
        <p14:creationId xmlns:p14="http://schemas.microsoft.com/office/powerpoint/2010/main" val="16035591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a:t>Adherence to the </a:t>
            </a:r>
            <a:r>
              <a:rPr lang="en-US" sz="2400" b="1" i="1" dirty="0" smtClean="0"/>
              <a:t>Physical Activity Guidelines </a:t>
            </a:r>
            <a:r>
              <a:rPr lang="en-US" sz="2000" b="1" dirty="0" smtClean="0"/>
              <a:t/>
            </a:r>
            <a:br>
              <a:rPr lang="en-US" sz="2000" b="1" dirty="0" smtClean="0"/>
            </a:br>
            <a:r>
              <a:rPr lang="en-US" sz="2000" b="1" dirty="0" smtClean="0">
                <a:solidFill>
                  <a:srgbClr val="811358"/>
                </a:solidFill>
              </a:rPr>
              <a:t>Percentage of Adults Meeting the Aerobic and Muscle-Strengthening Recommendations (Figure I-2)</a:t>
            </a:r>
            <a:endParaRPr lang="en-US" sz="2000" dirty="0">
              <a:solidFill>
                <a:srgbClr val="811358"/>
              </a:solidFill>
            </a:endParaRPr>
          </a:p>
        </p:txBody>
      </p:sp>
      <p:pic>
        <p:nvPicPr>
          <p:cNvPr id="4098" name="Picture 2" descr="Percentage of adults meeting the Physical Activity Guidelines (aerobic &amp; Muscle-strengthening Recommendations)&#10;Figure I-2 is a bar graph indicating the percentage of adults meeting the Physical Activity Guidelines Aerobic and Muscle-Strengthening recommendations, in 2008 and 2013. Figures are provided for all adults, males, females, and various age brackets, with bars for 2008 and 2013.&#10;From 2008 to 2013, the total percent of adults meeting the Physical Activity Guidelines increased from 18% to 21%. Males increased from 22% to 25%; females increased from 15% to 17%.&#10;Age 18 to 24 increased from 26% to 31%; &#10;age 22 to 44 increased from 21% to 24%; &#10;age 45 to 54 increased from 18% to 20%; &#10;age 55 to 64 increased from 14% to 15%; &#10;age 65 to 74 increased from 11% to 14%; &#10;age 75 to 84 decreased from 9% to 8%; &#10;age 85 and older increased from 0% to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6400800" cy="4253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7315200" y="1600201"/>
            <a:ext cx="1371600" cy="3810000"/>
          </a:xfrm>
        </p:spPr>
        <p:txBody>
          <a:bodyPr>
            <a:normAutofit/>
          </a:bodyPr>
          <a:lstStyle/>
          <a:p>
            <a:pPr marL="0" indent="0">
              <a:buNone/>
            </a:pPr>
            <a:r>
              <a:rPr lang="en-US" sz="1000" b="1" dirty="0">
                <a:solidFill>
                  <a:prstClr val="black"/>
                </a:solidFill>
                <a:latin typeface="Arial Narrow"/>
                <a:cs typeface="Arial Narrow"/>
              </a:rPr>
              <a:t>Data Source:</a:t>
            </a:r>
          </a:p>
          <a:p>
            <a:pPr marL="0" indent="0">
              <a:spcBef>
                <a:spcPts val="0"/>
              </a:spcBef>
              <a:spcAft>
                <a:spcPts val="1000"/>
              </a:spcAft>
              <a:buNone/>
            </a:pPr>
            <a:r>
              <a:rPr lang="en-US" sz="1000" dirty="0">
                <a:latin typeface="Arial Narrow"/>
                <a:cs typeface="Arial Narrow"/>
              </a:rPr>
              <a:t>Analyses of the National Health Interview Survey, 2008 and 2013</a:t>
            </a:r>
            <a:r>
              <a:rPr lang="en-US" sz="1000" dirty="0" smtClean="0">
                <a:latin typeface="Arial Narrow"/>
                <a:cs typeface="Arial Narrow"/>
              </a:rPr>
              <a:t>.</a:t>
            </a:r>
            <a:endParaRPr lang="en-US" sz="1000" dirty="0">
              <a:latin typeface="Arial Narrow"/>
              <a:cs typeface="Arial Narrow"/>
            </a:endParaRPr>
          </a:p>
          <a:p>
            <a:pPr marL="0" indent="0">
              <a:spcBef>
                <a:spcPts val="0"/>
              </a:spcBef>
              <a:spcAft>
                <a:spcPts val="1000"/>
              </a:spcAft>
              <a:buNone/>
            </a:pPr>
            <a:r>
              <a:rPr lang="en-US" sz="1000" dirty="0">
                <a:latin typeface="Arial Narrow"/>
                <a:cs typeface="Arial Narrow"/>
              </a:rPr>
              <a:t>Healthy People 2020 PA-2.4. Increase the proportion of adults who meet the objectives for aerobic physical activity and for muscle-strengthening activity. Washington, DC: U.S. Department of Health and Human Services, Office of Disease Prevention and Health Promotion, June 3, 2015. Available at: http://www.healthypeople.gov/2020/data-search/Search-the-Data?nid=5072</a:t>
            </a:r>
            <a:r>
              <a:rPr lang="en-US" sz="1000" dirty="0" smtClean="0">
                <a:latin typeface="Arial Narrow"/>
                <a:cs typeface="Arial Narrow"/>
              </a:rPr>
              <a:t>.</a:t>
            </a:r>
            <a:endParaRPr lang="en-CA" sz="1000" dirty="0"/>
          </a:p>
        </p:txBody>
      </p:sp>
    </p:spTree>
    <p:extLst>
      <p:ext uri="{BB962C8B-B14F-4D97-AF65-F5344CB8AC3E}">
        <p14:creationId xmlns:p14="http://schemas.microsoft.com/office/powerpoint/2010/main" val="169437632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Food Sources of Added Sugars</a:t>
            </a:r>
            <a:br>
              <a:rPr lang="en-US" sz="2400" dirty="0" smtClean="0"/>
            </a:br>
            <a:r>
              <a:rPr lang="en-US" sz="2000" dirty="0" smtClean="0">
                <a:solidFill>
                  <a:srgbClr val="811358"/>
                </a:solidFill>
              </a:rPr>
              <a:t>Food Category Sources of Added Sugars in the U.S. Population Ages 2 Years and Older (Figure 2-10)</a:t>
            </a:r>
            <a:endParaRPr lang="en-US" sz="2000" dirty="0">
              <a:solidFill>
                <a:srgbClr val="811358"/>
              </a:solidFill>
            </a:endParaRPr>
          </a:p>
        </p:txBody>
      </p:sp>
      <p:pic>
        <p:nvPicPr>
          <p:cNvPr id="28674" name="Picture 2" descr="Figure 2-10 is a pie chart that shows the percentage of added sugars in the diet of the U.S. population ages 2 years and older that comes from different food categories:&#10;Beverages (not milk or 100% fruit juice) 47%; &#10;Snacks &amp; Sweets 31%; &#10;Grains 8%; &#10;Mixed Dishes 6%; &#10;Dairy 4%; &#10;Condiments, Gravies, Spreads, Salad Dressings 2%; &#10;Vegetables 1%; &#10;Fruits &amp; Fruit Juice 1%; &#10;Protein Foods: 0%.&#10;An inset bar chart expands the Beverages (not milk or 100% fruit juice) category to depict the percentage of added sugars in the diet from different types of beverages: &#10;Soft Drinks 25%; &#10;Fruit Drinks 11%; &#10;Coffee &amp; Tea 7%; &#10;Sport &amp; Energy Drinks 3%; &#10;Alcoholic Beverages 1%. &#10;Together, Soft Drinks, Fruit Drinks, and Sport &amp; Energy Drinks are called Sugar-Sweetened Beverages, which comprise 39% of added sugar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72896" y="1600200"/>
            <a:ext cx="5023104"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 </a:t>
            </a:r>
            <a:r>
              <a:rPr lang="en-US" dirty="0">
                <a:solidFill>
                  <a:prstClr val="black"/>
                </a:solidFill>
                <a:latin typeface="Arial Narrow"/>
                <a:cs typeface="Arial Narrow"/>
              </a:rPr>
              <a:t>What We Eat in America (WWEIA) Food Category analyses for the 2015 Dietary Guidelines Advisory Committee. Estimates based on day 1 dietary recalls from WWEIA, NHANES 2009-2010</a:t>
            </a:r>
            <a:r>
              <a:rPr lang="en-US" dirty="0" smtClean="0">
                <a:solidFill>
                  <a:prstClr val="black"/>
                </a:solidFill>
                <a:latin typeface="Arial Narrow"/>
                <a:cs typeface="Arial Narrow"/>
              </a:rPr>
              <a:t>.</a:t>
            </a:r>
            <a:endParaRPr lang="en-US" sz="1400" dirty="0">
              <a:solidFill>
                <a:prstClr val="black"/>
              </a:solidFill>
              <a:latin typeface="Arial Narrow"/>
              <a:cs typeface="Arial Narrow"/>
            </a:endParaRPr>
          </a:p>
        </p:txBody>
      </p:sp>
    </p:spTree>
    <p:extLst>
      <p:ext uri="{BB962C8B-B14F-4D97-AF65-F5344CB8AC3E}">
        <p14:creationId xmlns:p14="http://schemas.microsoft.com/office/powerpoint/2010/main" val="72423615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Saturated Fats: Intakes and Limit</a:t>
            </a:r>
            <a:br>
              <a:rPr lang="en-US" sz="2400" dirty="0" smtClean="0"/>
            </a:br>
            <a:r>
              <a:rPr lang="en-US" sz="1800" dirty="0" smtClean="0">
                <a:solidFill>
                  <a:srgbClr val="811358"/>
                </a:solidFill>
              </a:rPr>
              <a:t>Average Intakes as a Percent of Calories per Day by Age-Sex Group, in Comparison to the Dietary Guidelines Maximum Limit of Less Than 10 Percent of Calories (Figure 2-11)</a:t>
            </a:r>
            <a:endParaRPr lang="en-US" sz="1800" dirty="0">
              <a:solidFill>
                <a:srgbClr val="811358"/>
              </a:solidFill>
            </a:endParaRPr>
          </a:p>
        </p:txBody>
      </p:sp>
      <p:pic>
        <p:nvPicPr>
          <p:cNvPr id="29698" name="Picture 2" descr="Figure 2-11 is a chart that compares the average daily intake of saturated fats as a percent of calories to the Dietary Guidelines maximum limit for males and females in a series of age groups. Average intakes of males and females in all age groups are higher than the Dietary Guidelines maximum limit of 10% of calories:&#10;Males: &#10;ages 1 to 3: 12.1%; &#10;ages 4 to 8: 11.4%; &#10;ages 9 to 13: 11.3%; &#10;ages 14 to 18: 11.3%; &#10;ages 19 to 30: 10.2%; &#10;ages 31 to 50: 11.0%; &#10;ages 51 to 70: 11.2%; &#10;ages 71+: 10.8%. &#10;Females: &#10;ages 1 to 3: 12.6%; &#10;ages 4 to 8: 11.5%; &#10;ages 9 to 13: 11.4%; &#10;ages 14 to 18: 11.1%; &#10;ages 19 to 30: 10.7%; &#10;ages 31 to 50: 10.8%; &#10;ages 51 to 70: 11.0%; &#10;ages 71+: 1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88743" y="1563130"/>
            <a:ext cx="5571744"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 </a:t>
            </a:r>
            <a:r>
              <a:rPr lang="en-US" dirty="0">
                <a:solidFill>
                  <a:prstClr val="black"/>
                </a:solidFill>
                <a:latin typeface="Arial Narrow"/>
                <a:cs typeface="Arial Narrow"/>
              </a:rPr>
              <a:t>What We Eat in America, NHANES 2007-2010 for average intakes by age-sex </a:t>
            </a:r>
            <a:r>
              <a:rPr lang="en-US" dirty="0" smtClean="0">
                <a:solidFill>
                  <a:prstClr val="black"/>
                </a:solidFill>
                <a:latin typeface="Arial Narrow"/>
                <a:cs typeface="Arial Narrow"/>
              </a:rPr>
              <a:t>group</a:t>
            </a:r>
            <a:endParaRPr lang="en-US" dirty="0">
              <a:solidFill>
                <a:prstClr val="black"/>
              </a:solidFill>
              <a:latin typeface="Arial Narrow"/>
              <a:cs typeface="Arial Narrow"/>
            </a:endParaRPr>
          </a:p>
        </p:txBody>
      </p:sp>
    </p:spTree>
    <p:extLst>
      <p:ext uri="{BB962C8B-B14F-4D97-AF65-F5344CB8AC3E}">
        <p14:creationId xmlns:p14="http://schemas.microsoft.com/office/powerpoint/2010/main" val="42826546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rmAutofit fontScale="90000"/>
          </a:bodyPr>
          <a:lstStyle/>
          <a:p>
            <a:r>
              <a:rPr lang="en-US" sz="2700" dirty="0" smtClean="0"/>
              <a:t>Food Sources of Saturated Fats</a:t>
            </a:r>
            <a:br>
              <a:rPr lang="en-US" sz="2700" dirty="0" smtClean="0"/>
            </a:br>
            <a:r>
              <a:rPr lang="en-US" sz="2200" dirty="0" smtClean="0">
                <a:solidFill>
                  <a:srgbClr val="811358"/>
                </a:solidFill>
              </a:rPr>
              <a:t>Food Category Sources of Saturated Fats in the U.S. Population Ages 2 Years and Older (Figure 2-12)</a:t>
            </a:r>
            <a:endParaRPr lang="en-US" sz="2200" dirty="0">
              <a:solidFill>
                <a:srgbClr val="811358"/>
              </a:solidFill>
            </a:endParaRPr>
          </a:p>
        </p:txBody>
      </p:sp>
      <p:pic>
        <p:nvPicPr>
          <p:cNvPr id="30722" name="Picture 2" descr="Figure 2-12 is a pie chart that shows the percentage of saturated fats in the diet of the U.S. population ages 2 years and older that comes from different food categories:&#10;Mixed Dishes 35%; &#10;Snacks &amp; Sweets 18%; &#10;Protein Foods 15%; &#10;Dairy 13%; &#10;Condiments, Gravies, Spreads, Salad Dressings 7%; &#10;Vegetables 7%; &#10;Grains 4%; &#10;Beverages (not milk or 100% fruit juice) 1%; &#10;Fruits &amp; Fruit Juice 0%.&#10;An inset bar chart expands the Mixed Dishes category to depict the percentage of saturated fats in the diet from different types of mixed dishes: &#10;Burgers, Sandwiches 19%; &#10;Pizza 6%; &#10;Rice, Pasta, Grain Dishes 5%; &#10;Meat, Poultry, Seafood Dishes 4%; &#10;Soups 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577546"/>
            <a:ext cx="4956048"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 </a:t>
            </a:r>
            <a:r>
              <a:rPr lang="en-US" dirty="0">
                <a:solidFill>
                  <a:prstClr val="black"/>
                </a:solidFill>
                <a:latin typeface="Arial Narrow"/>
                <a:cs typeface="Arial Narrow"/>
              </a:rPr>
              <a:t>What We Eat in America (WWEIA) Food Category analyses for the 2015 Dietary Guidelines Advisory Committee. Estimates based on day 1 dietary recalls from WWEIA, NHANES 2009-2010</a:t>
            </a:r>
            <a:r>
              <a:rPr lang="en-US" dirty="0" smtClean="0">
                <a:solidFill>
                  <a:prstClr val="black"/>
                </a:solidFill>
                <a:latin typeface="Arial Narrow"/>
                <a:cs typeface="Arial Narrow"/>
              </a:rPr>
              <a:t>.</a:t>
            </a:r>
            <a:endParaRPr lang="en-US" sz="1400" dirty="0">
              <a:solidFill>
                <a:prstClr val="black"/>
              </a:solidFill>
              <a:latin typeface="Arial Narrow"/>
              <a:cs typeface="Arial Narrow"/>
            </a:endParaRPr>
          </a:p>
        </p:txBody>
      </p:sp>
    </p:spTree>
    <p:extLst>
      <p:ext uri="{BB962C8B-B14F-4D97-AF65-F5344CB8AC3E}">
        <p14:creationId xmlns:p14="http://schemas.microsoft.com/office/powerpoint/2010/main" val="332772128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Sodium: Intakes and Limits</a:t>
            </a:r>
            <a:br>
              <a:rPr lang="en-US" sz="2400" dirty="0" smtClean="0"/>
            </a:br>
            <a:r>
              <a:rPr lang="en-US" sz="2000" dirty="0" smtClean="0">
                <a:solidFill>
                  <a:srgbClr val="811358"/>
                </a:solidFill>
              </a:rPr>
              <a:t>Average Intake of Sodium in Milligrams per Day by Age-Sex Groups, Compared to Tolerable Upper Intake Levels (UL) (Figure 2-13)</a:t>
            </a:r>
            <a:endParaRPr lang="en-US" sz="2000" dirty="0">
              <a:solidFill>
                <a:srgbClr val="811358"/>
              </a:solidFill>
            </a:endParaRPr>
          </a:p>
        </p:txBody>
      </p:sp>
      <p:pic>
        <p:nvPicPr>
          <p:cNvPr id="31746" name="Picture 2" descr="Figure 2-13 is a chart that compares the average daily sodium intake in milligrams to the Tolerable Upper Intake Levels (UL) for males and females in a series of age groups. Average intakes of males and females in all age groups are higher than the UL.&#10;Males: &#10;ages 1 to 3: average 2026 mg, UL 1500 mg; &#10;ages 4 to 8: average 2710 mg, UL 1900 mg; &#10;ages 9 to 13: average 3505 mg, UL 2200 mg; &#10;ages 14 to 18: average 4272 mg, UL 2300 mg; &#10;ages 19 to 30: average 4477 mg, UL 2300 mg; &#10;ages 31-50: average 4517 mg, UL 2300 mg; &#10;ages 51-70: average 4015 mg, UL 2300 mg; &#10;ages 71+: average 3183 mg, UL 2300 mg. &#10;Females: &#10;ages 1 to 3: average 2010 mg, UL 1500 mg; &#10;ages 4 to 8: average 2576 mg, UL 1900 mg; &#10;ages 9 to 13: average 2962 mg, UL 2200 mg; &#10;ages 14 to 18: average 3030 mg, UL 2300 mg; &#10;ages 19 to 30: average 3115 mg, UL 2300 mg; &#10;ages 31-50: average 3109 mg, UL 2300 mg; &#10;ages 51-70: average 2917 mg, UL 2300 mg; &#10;ages 71+: average 2550 mg, UL 2300 m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990600" y="1622854"/>
            <a:ext cx="5283200" cy="463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Sources: </a:t>
            </a:r>
          </a:p>
          <a:p>
            <a:r>
              <a:rPr lang="en-US" dirty="0">
                <a:solidFill>
                  <a:prstClr val="black"/>
                </a:solidFill>
                <a:latin typeface="Arial Narrow"/>
                <a:cs typeface="Arial Narrow"/>
              </a:rPr>
              <a:t>What We Eat in America, NHANES 2007-2010 for average intakes by age-sex group. Institute of Medicine Dietary Reference Intakes for Tolerable Upper Intake Levels (UL</a:t>
            </a:r>
            <a:r>
              <a:rPr lang="en-US" dirty="0" smtClean="0">
                <a:solidFill>
                  <a:prstClr val="black"/>
                </a:solidFill>
                <a:latin typeface="Arial Narrow"/>
                <a:cs typeface="Arial Narrow"/>
              </a:rPr>
              <a:t>).</a:t>
            </a:r>
            <a:endParaRPr lang="en-US" dirty="0">
              <a:solidFill>
                <a:prstClr val="black"/>
              </a:solidFill>
              <a:latin typeface="Arial Narrow"/>
              <a:cs typeface="Arial Narrow"/>
            </a:endParaRPr>
          </a:p>
        </p:txBody>
      </p:sp>
    </p:spTree>
    <p:extLst>
      <p:ext uri="{BB962C8B-B14F-4D97-AF65-F5344CB8AC3E}">
        <p14:creationId xmlns:p14="http://schemas.microsoft.com/office/powerpoint/2010/main" val="351725737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8229600" cy="1143000"/>
          </a:xfrm>
        </p:spPr>
        <p:txBody>
          <a:bodyPr>
            <a:noAutofit/>
          </a:bodyPr>
          <a:lstStyle/>
          <a:p>
            <a:r>
              <a:rPr lang="en-US" sz="2400" dirty="0" smtClean="0"/>
              <a:t>Food Sources of Sodium</a:t>
            </a:r>
            <a:br>
              <a:rPr lang="en-US" sz="2400" dirty="0" smtClean="0"/>
            </a:br>
            <a:r>
              <a:rPr lang="en-US" sz="2000" dirty="0" smtClean="0">
                <a:solidFill>
                  <a:srgbClr val="811358"/>
                </a:solidFill>
              </a:rPr>
              <a:t>Food Category Sources of Sodium in the U.S. Population Ages 2 Years and Older (Figure 2-14)</a:t>
            </a:r>
            <a:endParaRPr lang="en-US" sz="2400" dirty="0">
              <a:solidFill>
                <a:srgbClr val="811358"/>
              </a:solidFill>
            </a:endParaRPr>
          </a:p>
        </p:txBody>
      </p:sp>
      <p:pic>
        <p:nvPicPr>
          <p:cNvPr id="32770" name="Picture 2" descr="Figure 2-14 is a pie chart that shows the percentage of sodium in the diet of the U.S. population ages 2 years and older that comes from different food categories:&#10;Mixed Dishes 44%; &#10;Protein Foods 14%; &#10;Grains 11%; &#10;Vegetables 11%; &#10;Snacks &amp; Sweets 8%; &#10;Dairy 5%; &#10;Condiments, Gravies, Spreads, Salad Dressings 5%; &#10;Beverages (not milk or 100% fruit juice) 3%; &#10;Fruits and Fruit Juice 0%.&#10;A inset bar chart expands the Mixed Dishes category to show the percentage of sodium in the diet from different types of mixed dishes: &#10;Burgers, Sandwiches 21%; &#10;Rice, Pasta, Grain Dishes 7%; &#10;Pizza 6%; &#10;Meat, Poultry, Seafood Dishes 6%; &#10;Soups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5230368"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r>
              <a:rPr lang="en-US" b="1" dirty="0">
                <a:solidFill>
                  <a:prstClr val="black"/>
                </a:solidFill>
                <a:latin typeface="Arial Narrow"/>
                <a:cs typeface="Arial Narrow"/>
              </a:rPr>
              <a:t>Data Source: </a:t>
            </a:r>
            <a:r>
              <a:rPr lang="en-US" dirty="0">
                <a:solidFill>
                  <a:prstClr val="black"/>
                </a:solidFill>
                <a:latin typeface="Arial Narrow"/>
                <a:cs typeface="Arial Narrow"/>
              </a:rPr>
              <a:t>What We Eat in America (WWEIA) Food Category analyses for the 2015 Dietary Guidelines Advisory Committee. Estimates based on day 1 dietary recalls from WWEIA, NHANES 2009-2010</a:t>
            </a:r>
            <a:r>
              <a:rPr lang="en-US" dirty="0" smtClean="0">
                <a:solidFill>
                  <a:prstClr val="black"/>
                </a:solidFill>
                <a:latin typeface="Arial Narrow"/>
                <a:cs typeface="Arial Narrow"/>
              </a:rPr>
              <a:t>.</a:t>
            </a:r>
            <a:endParaRPr lang="en-US" sz="1400" dirty="0">
              <a:solidFill>
                <a:prstClr val="black"/>
              </a:solidFill>
              <a:latin typeface="Arial Narrow"/>
              <a:cs typeface="Arial Narrow"/>
            </a:endParaRPr>
          </a:p>
        </p:txBody>
      </p:sp>
    </p:spTree>
    <p:extLst>
      <p:ext uri="{BB962C8B-B14F-4D97-AF65-F5344CB8AC3E}">
        <p14:creationId xmlns:p14="http://schemas.microsoft.com/office/powerpoint/2010/main" val="147962310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artial/cropped image of the cover of the 2015-2020 Dietary Guidelines for Americans. The image is a plate with various food items."/>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tretch>
            <a:fillRect/>
          </a:stretch>
        </p:blipFill>
        <p:spPr bwMode="auto">
          <a:xfrm>
            <a:off x="0" y="0"/>
            <a:ext cx="9144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 y="3048000"/>
            <a:ext cx="8839200" cy="1676400"/>
          </a:xfrm>
        </p:spPr>
        <p:txBody>
          <a:bodyPr/>
          <a:lstStyle/>
          <a:p>
            <a:pPr algn="ctr"/>
            <a:r>
              <a:rPr lang="en-CA" sz="4800" dirty="0"/>
              <a:t>DietaryGuidelines.gov</a:t>
            </a:r>
          </a:p>
        </p:txBody>
      </p:sp>
      <p:sp>
        <p:nvSpPr>
          <p:cNvPr id="7" name="Content Placeholder 6"/>
          <p:cNvSpPr>
            <a:spLocks noGrp="1"/>
          </p:cNvSpPr>
          <p:nvPr>
            <p:ph sz="quarter" idx="12"/>
          </p:nvPr>
        </p:nvSpPr>
        <p:spPr/>
        <p:txBody>
          <a:bodyPr/>
          <a:lstStyle/>
          <a:p>
            <a:pPr marL="0" indent="0">
              <a:buNone/>
            </a:pP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Additional Resources:</a:t>
            </a:r>
          </a:p>
          <a:p>
            <a:pPr marL="0" indent="0">
              <a:buNone/>
            </a:pP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Health.gov</a:t>
            </a:r>
          </a:p>
          <a:p>
            <a:pPr marL="0" indent="0">
              <a:buNone/>
            </a:pPr>
            <a:r>
              <a:rPr lang="en-US" dirty="0" smtClean="0">
                <a:solidFill>
                  <a:prstClr val="white"/>
                </a:solidFill>
                <a:latin typeface="Tahoma" panose="020B0604030504040204" pitchFamily="34" charset="0"/>
                <a:ea typeface="Tahoma" panose="020B0604030504040204" pitchFamily="34" charset="0"/>
                <a:cs typeface="Tahoma" panose="020B0604030504040204" pitchFamily="34" charset="0"/>
              </a:rPr>
              <a:t>ChooseMyPlate.gov</a:t>
            </a:r>
            <a:endParaRPr lang="en-US"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791234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4825" y="152400"/>
            <a:ext cx="8229600" cy="1143000"/>
          </a:xfrm>
        </p:spPr>
        <p:txBody>
          <a:bodyPr>
            <a:noAutofit/>
          </a:bodyPr>
          <a:lstStyle/>
          <a:p>
            <a:pPr algn="l"/>
            <a:r>
              <a:rPr lang="en-US" sz="3000" b="1" dirty="0" smtClean="0"/>
              <a:t>The </a:t>
            </a:r>
            <a:r>
              <a:rPr lang="en-US" sz="3000" b="1" i="1" dirty="0" smtClean="0"/>
              <a:t>Dietary Guidelines for Americans</a:t>
            </a:r>
            <a:r>
              <a:rPr lang="en-US" sz="3000" b="1" dirty="0" smtClean="0"/>
              <a:t>: </a:t>
            </a:r>
            <a:br>
              <a:rPr lang="en-US" sz="3000" b="1" dirty="0" smtClean="0"/>
            </a:br>
            <a:r>
              <a:rPr lang="en-US" sz="3000" b="1" dirty="0" smtClean="0">
                <a:solidFill>
                  <a:srgbClr val="811358"/>
                </a:solidFill>
              </a:rPr>
              <a:t>What It Is, What It Is Not</a:t>
            </a:r>
            <a:endParaRPr lang="en-US" sz="3000" b="1" dirty="0">
              <a:solidFill>
                <a:srgbClr val="811358"/>
              </a:solidFill>
            </a:endParaRPr>
          </a:p>
        </p:txBody>
      </p:sp>
      <p:sp>
        <p:nvSpPr>
          <p:cNvPr id="2" name="Content Placeholder 1"/>
          <p:cNvSpPr>
            <a:spLocks noGrp="1"/>
          </p:cNvSpPr>
          <p:nvPr>
            <p:ph type="body" sz="quarter" idx="12"/>
          </p:nvPr>
        </p:nvSpPr>
        <p:spPr>
          <a:xfrm>
            <a:off x="715682" y="1643904"/>
            <a:ext cx="3932518" cy="4604496"/>
          </a:xfrm>
        </p:spPr>
        <p:txBody>
          <a:bodyPr>
            <a:noAutofit/>
          </a:bodyPr>
          <a:lstStyle/>
          <a:p>
            <a:pPr>
              <a:spcBef>
                <a:spcPts val="1800"/>
              </a:spcBef>
            </a:pPr>
            <a:r>
              <a:rPr lang="en-US" sz="2400" dirty="0" smtClean="0">
                <a:latin typeface="Tahoma" panose="020B0604030504040204" pitchFamily="34" charset="0"/>
                <a:ea typeface="Tahoma" panose="020B0604030504040204" pitchFamily="34" charset="0"/>
                <a:cs typeface="Tahoma" panose="020B0604030504040204" pitchFamily="34" charset="0"/>
              </a:rPr>
              <a:t>Provide evidence-based recommendations about the components of a healthy and nutritionally adequate diet </a:t>
            </a:r>
          </a:p>
          <a:p>
            <a:pPr>
              <a:spcBef>
                <a:spcPts val="1800"/>
              </a:spcBef>
            </a:pPr>
            <a:r>
              <a:rPr lang="en-US" sz="2400" dirty="0" smtClean="0">
                <a:latin typeface="Tahoma" panose="020B0604030504040204" pitchFamily="34" charset="0"/>
                <a:ea typeface="Tahoma" panose="020B0604030504040204" pitchFamily="34" charset="0"/>
                <a:cs typeface="Tahoma" panose="020B0604030504040204" pitchFamily="34" charset="0"/>
              </a:rPr>
              <a:t>Focus on disease </a:t>
            </a:r>
            <a:r>
              <a:rPr lang="en-US" sz="2400" i="1" dirty="0" smtClean="0">
                <a:latin typeface="Tahoma" panose="020B0604030504040204" pitchFamily="34" charset="0"/>
                <a:ea typeface="Tahoma" panose="020B0604030504040204" pitchFamily="34" charset="0"/>
                <a:cs typeface="Tahoma" panose="020B0604030504040204" pitchFamily="34" charset="0"/>
              </a:rPr>
              <a:t>prevention</a:t>
            </a:r>
            <a:r>
              <a:rPr lang="en-US" sz="2400" dirty="0" smtClean="0">
                <a:latin typeface="Tahoma" panose="020B0604030504040204" pitchFamily="34" charset="0"/>
                <a:ea typeface="Tahoma" panose="020B0604030504040204" pitchFamily="34" charset="0"/>
                <a:cs typeface="Tahoma" panose="020B0604030504040204" pitchFamily="34" charset="0"/>
              </a:rPr>
              <a:t> rather than disease </a:t>
            </a:r>
            <a:r>
              <a:rPr lang="en-US" sz="2400" i="1" dirty="0" smtClean="0">
                <a:latin typeface="Tahoma" panose="020B0604030504040204" pitchFamily="34" charset="0"/>
                <a:ea typeface="Tahoma" panose="020B0604030504040204" pitchFamily="34" charset="0"/>
                <a:cs typeface="Tahoma" panose="020B0604030504040204" pitchFamily="34" charset="0"/>
              </a:rPr>
              <a:t>treatment</a:t>
            </a:r>
          </a:p>
          <a:p>
            <a:pPr>
              <a:spcBef>
                <a:spcPts val="1800"/>
              </a:spcBef>
            </a:pPr>
            <a:r>
              <a:rPr lang="en-US" sz="2400" dirty="0" smtClean="0">
                <a:latin typeface="Tahoma" panose="020B0604030504040204" pitchFamily="34" charset="0"/>
                <a:ea typeface="Tahoma" panose="020B0604030504040204" pitchFamily="34" charset="0"/>
                <a:cs typeface="Tahoma" panose="020B0604030504040204" pitchFamily="34" charset="0"/>
              </a:rPr>
              <a:t>Inform Federal food, nutrition, and health policies and programs</a:t>
            </a:r>
            <a:endParaRPr lang="en-US" sz="2400" i="1"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descr="A partial/cropped cover of the 2015-2020 Dietary Guidelines for Americans. "/>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4800600" y="2685091"/>
            <a:ext cx="3401863" cy="226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8864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04825" y="152400"/>
            <a:ext cx="8181975" cy="1143000"/>
          </a:xfrm>
        </p:spPr>
        <p:txBody>
          <a:bodyPr>
            <a:normAutofit/>
          </a:bodyPr>
          <a:lstStyle/>
          <a:p>
            <a:r>
              <a:rPr lang="en-US" sz="3000" b="1" dirty="0"/>
              <a:t>Developing the </a:t>
            </a:r>
            <a:r>
              <a:rPr lang="en-US" sz="3000" b="1" i="1" dirty="0"/>
              <a:t>Dietary Guidelines for Americans</a:t>
            </a:r>
            <a:br>
              <a:rPr lang="en-US" sz="3000" b="1" i="1" dirty="0"/>
            </a:br>
            <a:r>
              <a:rPr lang="en-US" sz="3000" dirty="0" smtClean="0">
                <a:solidFill>
                  <a:srgbClr val="811358"/>
                </a:solidFill>
              </a:rPr>
              <a:t>(</a:t>
            </a:r>
            <a:r>
              <a:rPr lang="en-US" sz="3000" dirty="0">
                <a:solidFill>
                  <a:srgbClr val="811358"/>
                </a:solidFill>
              </a:rPr>
              <a:t>Figure I</a:t>
            </a:r>
            <a:r>
              <a:rPr lang="en-US" sz="3000" dirty="0" smtClean="0">
                <a:solidFill>
                  <a:srgbClr val="811358"/>
                </a:solidFill>
              </a:rPr>
              <a:t>-3)</a:t>
            </a:r>
            <a:endParaRPr lang="en-US" sz="3000" dirty="0"/>
          </a:p>
        </p:txBody>
      </p:sp>
      <p:pic>
        <p:nvPicPr>
          <p:cNvPr id="6146" name="Picture 2" descr="Step 1: Review the Science&#10;First, an external Advisory Committee creates the Advisory Report and submits it to the Secretaries of HHS and USDA.&#10;This report is informed by:&#10;• Original systematic reviews&#10;• Review of existing systematic reviews, meta-analyses, and reports by Federal agencies or leading scientific organizations&#10;• Data analyses&#10;• Food pattern modeling analyses&#10;Step 2: Develop the Dietary Guidelines&#10;Using the previous edition of the Dietary Guidelines, the Advisory Report, and consideration of public and Federal agency comments, HHS and USDA develop a new edition of the Dietary Guidelines. The 2015-2020 Dietary Guidelines for Americans includes: &#10;Five Guidelines&#10;plus &#10;Key Recommendations that support the Guidelines&#10;leads to &#10;Science-based nutrition guidance for both professionals and organizations working to improve our nation's health.&#10;Step 3: Implement the Dietary Guidelines&#10;Federal programs apply the Dietary Guidelines to meet the needs of Americans through food, nutrition, and health policies and programs—and in nutrition education materials for the public.&#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310753"/>
            <a:ext cx="8229600" cy="310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1242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12239" y="3521927"/>
            <a:ext cx="8003334" cy="2497873"/>
          </a:xfrm>
        </p:spPr>
        <p:txBody>
          <a:bodyPr>
            <a:noAutofit/>
          </a:bodyPr>
          <a:lstStyle/>
          <a:p>
            <a:r>
              <a:rPr lang="en-US" sz="4400" dirty="0"/>
              <a:t>A Roadmap to the </a:t>
            </a:r>
            <a:br>
              <a:rPr lang="en-US" sz="4400" dirty="0"/>
            </a:br>
            <a:r>
              <a:rPr lang="en-US" sz="4400" dirty="0"/>
              <a:t>2015-2020 Edition of the </a:t>
            </a:r>
            <a:br>
              <a:rPr lang="en-US" sz="4400" dirty="0"/>
            </a:br>
            <a:r>
              <a:rPr lang="en-US" sz="4400" i="1" dirty="0"/>
              <a:t>Dietary Guidelines for </a:t>
            </a:r>
            <a:r>
              <a:rPr lang="en-US" sz="4400" i="1" dirty="0" smtClean="0"/>
              <a:t>Americans</a:t>
            </a:r>
            <a:endParaRPr lang="en-US" sz="4400" dirty="0"/>
          </a:p>
        </p:txBody>
      </p:sp>
    </p:spTree>
    <p:extLst>
      <p:ext uri="{BB962C8B-B14F-4D97-AF65-F5344CB8AC3E}">
        <p14:creationId xmlns:p14="http://schemas.microsoft.com/office/powerpoint/2010/main" val="3201737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46EB7"/>
      </a:hlink>
      <a:folHlink>
        <a:srgbClr val="446E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2987</TotalTime>
  <Words>15539</Words>
  <Application>Microsoft Macintosh PowerPoint</Application>
  <PresentationFormat>On-screen Show (4:3)</PresentationFormat>
  <Paragraphs>804</Paragraphs>
  <Slides>65</Slides>
  <Notes>65</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An In-Depth Look at the 2015-2020 Dietary Guidelines</vt:lpstr>
      <vt:lpstr>Presentation Objectives</vt:lpstr>
      <vt:lpstr>Introduction</vt:lpstr>
      <vt:lpstr>Nutrition and Health Are Closely Related</vt:lpstr>
      <vt:lpstr>Adherence to the 2010 Dietary Guidelines Measured by Average Total Healthy Eating Index-2010 (HEI-2010) Scores of the U.S. Population Ages 2 Years and Older (Figure I-1)</vt:lpstr>
      <vt:lpstr>Adherence to the Physical Activity Guidelines  Percentage of Adults Meeting the Aerobic and Muscle-Strengthening Recommendations (Figure I-2)</vt:lpstr>
      <vt:lpstr>The Dietary Guidelines for Americans:  What It Is, What It Is Not</vt:lpstr>
      <vt:lpstr>Developing the Dietary Guidelines for Americans (Figure I-3)</vt:lpstr>
      <vt:lpstr>A Roadmap to the  2015-2020 Edition of the  Dietary Guidelines for Americans</vt:lpstr>
      <vt:lpstr>2015-2020 Dietary Guidelines for Americans:  Contents</vt:lpstr>
      <vt:lpstr>2015-2020 Dietary Guidelines for Americans: The Guidelines</vt:lpstr>
      <vt:lpstr>2015-2020 Dietary Guidelines for Americans: The Guidelines (cont.)</vt:lpstr>
      <vt:lpstr>CHAPTER 1: Key Elements of Healthy Eating Patterns</vt:lpstr>
      <vt:lpstr>Key Elements of Healthy Eating Patterns: The Guidelines</vt:lpstr>
      <vt:lpstr>Key Elements of Healthy Eating Patterns: Key Recommendations</vt:lpstr>
      <vt:lpstr>Key Elements of Healthy Eating Patterns: Key Recommendations (cont.)</vt:lpstr>
      <vt:lpstr>Principles of Healthy Eating Patterns</vt:lpstr>
      <vt:lpstr>The Science Behind Healthy Eating Patterns</vt:lpstr>
      <vt:lpstr>Inside Healthy Eating Patterns: Food Groups</vt:lpstr>
      <vt:lpstr>Inside Healthy Eating Patterns: Food Groups — Examples of Content </vt:lpstr>
      <vt:lpstr>Inside Healthy Eating Patterns: Other Components</vt:lpstr>
      <vt:lpstr>Inside Healthy Eating Patterns: Other Components — Examples of Content </vt:lpstr>
      <vt:lpstr>Healthy Eating Patterns: Detailed Information</vt:lpstr>
      <vt:lpstr>Healthy Eating Patterns: Multiple Approaches</vt:lpstr>
      <vt:lpstr>Major Messages from Chapter 1</vt:lpstr>
      <vt:lpstr>CHAPTER 2: Shifts Needed to Align With  Healthy Eating Patterns</vt:lpstr>
      <vt:lpstr>Shifts Needed to Align With Healthy Eating Patterns: The Guidelines</vt:lpstr>
      <vt:lpstr>Current Eating Patterns in the United States Percent of the U.S. Population Ages 1 Year and Older Who Are Below, At,  or Above Each Dietary Goal or Limit (Figure 2-1)</vt:lpstr>
      <vt:lpstr>A Closer Look at Current Intakes and  Recommended Shifts</vt:lpstr>
      <vt:lpstr>Shifts to Align with Healthy Eating Patterns: Examples</vt:lpstr>
      <vt:lpstr>Major Messages from Chapter 2</vt:lpstr>
      <vt:lpstr>CHAPTER 3: Everyone Has a Role in Supporting Healthy Eating Patterns</vt:lpstr>
      <vt:lpstr>Everyone Has a Role in Supporting Healthy Eating Patterns: The Guidelines</vt:lpstr>
      <vt:lpstr>Creating and Supporting Healthy Choices  (Figure 3-1)</vt:lpstr>
      <vt:lpstr>The Social Ecological Model  (Figure 3-1)</vt:lpstr>
      <vt:lpstr>Meeting People Where They Are:  Contextual Factors and Healthy Eating Patterns</vt:lpstr>
      <vt:lpstr>Strategies To Align Settings With the 2015-2020 Dietary Guidelines for Americans (Figure 3-3)</vt:lpstr>
      <vt:lpstr>Implementing the Guidelines Through MyPlate  (Figure 3-2)</vt:lpstr>
      <vt:lpstr>Major Messages from Chapter 3</vt:lpstr>
      <vt:lpstr>SUPPLEMENTAL INFORMATION: Charts and Figures</vt:lpstr>
      <vt:lpstr>Interactive Figures New in the 2015-2020 Dietary Guidelines for Americans</vt:lpstr>
      <vt:lpstr>Healthy Eating Patterns: Healthy U.S.-Style Eating Pattern at the 2,000-Calorie Level</vt:lpstr>
      <vt:lpstr>Healthy Eating Patterns: Healthy Mediterranean-Style and Healthy Vegetarian Eating Patterns at the  2,000-Calorie Level</vt:lpstr>
      <vt:lpstr>Vegetables: Intakes and Recommendations Average Daily Intakes by Age-Sex Groups, Compared to Ranges of Recommended Intake (from Figure 2-3)</vt:lpstr>
      <vt:lpstr>Fruits: Intakes and Recommendations Average Daily Intakes by Age-Sex Groups, Compared to Ranges of Recommended Intake (from Figure 2-3)</vt:lpstr>
      <vt:lpstr>Total Grains: Intakes and Recommendations Average Daily Intakes by Age-Sex Groups, Compared to Ranges of Recommended Intake (from Figure 2-3)</vt:lpstr>
      <vt:lpstr>Dairy: Intakes and Recommendations Average Daily Intakes by Age-Sex Groups, Compared to Ranges of Recommended Intake (from Figure 2-3)</vt:lpstr>
      <vt:lpstr>Protein Foods: Intakes and Recommendations Average Daily Intakes by Age-Sex Groups, Compared to Ranges of Recommended Intake (from Figure 2-3)</vt:lpstr>
      <vt:lpstr>Dark Green Vegetables: Intakes and Recommendations Average Weekly Intakes by Age-Sex Groups, Compared to Ranges of Recommended Intake (from Figure 2-4)</vt:lpstr>
      <vt:lpstr>Red and Orange Vegetables: Intakes and Recommendations Average Weekly Intakes by Age-Sex Groups, Compared to Ranges of Recommended Intake (from Figure 2-4)</vt:lpstr>
      <vt:lpstr>Legumes: Intakes and Recommendations Average Weekly Intakes by Age-Sex Groups, Compared to Ranges of Recommended Intake (from Figure 2-4)</vt:lpstr>
      <vt:lpstr>Starchy Vegetables: Intakes and Recommendations Average Weekly Intakes by Age-Sex Groups, Compared to Ranges of Recommended Intake (from Figure 2-4)</vt:lpstr>
      <vt:lpstr>Other Vegetables: Intakes and Recommendations Average Weekly Intakes by Age-Sex Groups, Compared to Ranges of Recommended Intake (from Figure 2-4)</vt:lpstr>
      <vt:lpstr>Whole and Refined Grains: Intakes and Recommendations Average Intakes by Age-Sex Groups, Compared to Ranges of Recommended Daily Intake for Whole Grains and Limits for Refined Grains (Figure 2-5)</vt:lpstr>
      <vt:lpstr>Meat, Poultry, and Eggs: Intakes and Recommendations Average Weekly Intakes by Age-Sex Groups, Compared to Ranges of Recommended Intake (from Figure 2-6)</vt:lpstr>
      <vt:lpstr>Seafood: Intakes and Recommendations Average Weekly Intakes by Age-Sex Groups, Compared to Ranges of Recommended Intake (from Figure 2-6)</vt:lpstr>
      <vt:lpstr>Nuts, Seeds, and Soy Products: Intakes and Recommendations Average Weekly Intakes by Age-Sex Groups, Compared to Ranges of Recommended Intake (from Figure 2-6)</vt:lpstr>
      <vt:lpstr>Oils and Solid Fats: Intakes and Recommendations Average Intakes in Grams per Day by Age-Sex Group, in Comparison to Ranges of Recommended Intake for Oils (Figure 2-7)</vt:lpstr>
      <vt:lpstr>Added Sugars: Intakes and Limit Average Intakes as a Percent of Calories per Day by Age-Sex Group, in Comparison to the Dietary Guidelines Maximum Limit of Less than 10 Percent of Calories (Figure 2-9)</vt:lpstr>
      <vt:lpstr>Food Sources of Added Sugars Food Category Sources of Added Sugars in the U.S. Population Ages 2 Years and Older (Figure 2-10)</vt:lpstr>
      <vt:lpstr>Saturated Fats: Intakes and Limit Average Intakes as a Percent of Calories per Day by Age-Sex Group, in Comparison to the Dietary Guidelines Maximum Limit of Less Than 10 Percent of Calories (Figure 2-11)</vt:lpstr>
      <vt:lpstr>Food Sources of Saturated Fats Food Category Sources of Saturated Fats in the U.S. Population Ages 2 Years and Older (Figure 2-12)</vt:lpstr>
      <vt:lpstr>Sodium: Intakes and Limits Average Intake of Sodium in Milligrams per Day by Age-Sex Groups, Compared to Tolerable Upper Intake Levels (UL) (Figure 2-13)</vt:lpstr>
      <vt:lpstr>Food Sources of Sodium Food Category Sources of Sodium in the U.S. Population Ages 2 Years and Older (Figure 2-14)</vt:lpstr>
      <vt:lpstr>DietaryGuidelines.gov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In-Depth Look at the 2015-2020 Dietary Guidelines</dc:title>
  <dc:subject>An In-Depth Look at the 2015-2020 Dietary Guidelines</dc:subject>
  <dc:creator>Department of Health &amp; Human Services;U.S. Department of Agriculture</dc:creator>
  <cp:keywords>Department of Health &amp; Human Services; U.S. Department of Agriculture; HHS; USDA; Dietary Guidelines; 2015-2020; Healthy Eating Index; Aerobic and Muscle-Strengthening Recommendations; Healthy Eating Patterns; Recommended Shifts; Social Ecological Model;</cp:keywords>
  <cp:lastModifiedBy>Adam Moorman</cp:lastModifiedBy>
  <cp:revision>158</cp:revision>
  <cp:lastPrinted>2016-03-14T12:57:07Z</cp:lastPrinted>
  <dcterms:created xsi:type="dcterms:W3CDTF">2016-02-01T19:46:03Z</dcterms:created>
  <dcterms:modified xsi:type="dcterms:W3CDTF">2016-06-16T17:15:46Z</dcterms:modified>
</cp:coreProperties>
</file>