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Bevington" initials="F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68271" autoAdjust="0"/>
  </p:normalViewPr>
  <p:slideViewPr>
    <p:cSldViewPr snapToGrid="0" showGuides="1">
      <p:cViewPr varScale="1">
        <p:scale>
          <a:sx n="73" d="100"/>
          <a:sy n="73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244C6-D450-4605-A8C0-08CD4EE06A52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76A4C-9DDC-416B-B3FC-22FA7971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2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2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4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5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F788-779D-4AD3-8DD5-FF5E0D274C9B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C46D-54C4-4337-A84B-1FE29FBB0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60"/>
          <p:cNvSpPr txBox="1">
            <a:spLocks noChangeArrowheads="1"/>
          </p:cNvSpPr>
          <p:nvPr/>
        </p:nvSpPr>
        <p:spPr bwMode="auto">
          <a:xfrm>
            <a:off x="3143557" y="1584048"/>
            <a:ext cx="3795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Phase 1: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 Focus on Acute Care Hospitals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 (2008)</a:t>
            </a:r>
            <a:r>
              <a:rPr lang="en-US" sz="1400" i="1" kern="0" dirty="0">
                <a:solidFill>
                  <a:prstClr val="white"/>
                </a:solidFill>
                <a:latin typeface="Calibri"/>
              </a:rPr>
              <a:t>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(2008-Present)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6255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Working Group Structure of the HAI Steering Committee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333214" y="3002368"/>
            <a:ext cx="2154266" cy="166074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600" b="1" kern="0" dirty="0">
                <a:solidFill>
                  <a:srgbClr val="EEECE1"/>
                </a:solidFill>
              </a:rPr>
              <a:t>Federal </a:t>
            </a:r>
          </a:p>
          <a:p>
            <a:pPr lvl="0" algn="ctr" eaLnBrk="0" hangingPunct="0">
              <a:defRPr/>
            </a:pPr>
            <a:r>
              <a:rPr lang="en-US" sz="1600" b="1" kern="0" dirty="0">
                <a:solidFill>
                  <a:srgbClr val="EEECE1"/>
                </a:solidFill>
              </a:rPr>
              <a:t>Steering Committee</a:t>
            </a:r>
          </a:p>
          <a:p>
            <a:pPr lvl="0" algn="ctr" eaLnBrk="0" hangingPunct="0">
              <a:defRPr/>
            </a:pPr>
            <a:r>
              <a:rPr lang="en-US" sz="1600" b="1" kern="0" dirty="0">
                <a:solidFill>
                  <a:srgbClr val="EEECE1"/>
                </a:solidFill>
              </a:rPr>
              <a:t>for the Prevention of </a:t>
            </a:r>
          </a:p>
          <a:p>
            <a:pPr lvl="0" algn="ctr" eaLnBrk="0" hangingPunct="0">
              <a:defRPr/>
            </a:pPr>
            <a:r>
              <a:rPr lang="en-US" sz="1600" b="1" kern="0" dirty="0">
                <a:solidFill>
                  <a:srgbClr val="EEECE1"/>
                </a:solidFill>
              </a:rPr>
              <a:t>Health Care-Associated </a:t>
            </a:r>
          </a:p>
          <a:p>
            <a:pPr lvl="0" algn="ctr" eaLnBrk="0" hangingPunct="0">
              <a:defRPr/>
            </a:pPr>
            <a:r>
              <a:rPr lang="en-US" sz="1600" b="1" kern="0" dirty="0">
                <a:solidFill>
                  <a:srgbClr val="EEECE1"/>
                </a:solidFill>
              </a:rPr>
              <a:t>Infections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143557" y="1952813"/>
            <a:ext cx="2154266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Prevention &amp; Implementation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548376" y="1952813"/>
            <a:ext cx="1035805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Research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34735" y="1952813"/>
            <a:ext cx="1712566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Incentives &amp; Oversights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143557" y="2362670"/>
            <a:ext cx="2154266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Information Systems &amp; Technology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48377" y="2362670"/>
            <a:ext cx="1035805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Evaluation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34735" y="2362670"/>
            <a:ext cx="1712566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Outreach &amp; Messaging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43557" y="3383330"/>
            <a:ext cx="2009630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Ambulatory Surgical Centers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16658" y="3297850"/>
            <a:ext cx="1167523" cy="4396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End Stage Renal Disease Facilities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834735" y="3297849"/>
            <a:ext cx="1712566" cy="4396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Influenza Vaccination of Healthcare Personnel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143557" y="4454270"/>
            <a:ext cx="2009630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Long Term Care Facilities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143557" y="5511147"/>
            <a:ext cx="2154266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Acute Care Hospitals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548377" y="5425667"/>
            <a:ext cx="1410363" cy="4396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Ambulatory Care Centers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191181" y="5425666"/>
            <a:ext cx="1712566" cy="4396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>
                <a:solidFill>
                  <a:srgbClr val="EEECE1"/>
                </a:solidFill>
              </a:rPr>
              <a:t>End Stage Renal Disease Facilities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143557" y="6075984"/>
            <a:ext cx="2154266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>
                <a:solidFill>
                  <a:srgbClr val="EEECE1"/>
                </a:solidFill>
              </a:rPr>
              <a:t>Long Term Care Facilities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547067" y="6075984"/>
            <a:ext cx="1952804" cy="26865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1050" b="1" kern="0" dirty="0" smtClean="0">
                <a:solidFill>
                  <a:srgbClr val="EEECE1"/>
                </a:solidFill>
              </a:rPr>
              <a:t>Patient and Provider Education</a:t>
            </a:r>
            <a:endParaRPr lang="en-US" sz="1050" b="1" kern="0" dirty="0">
              <a:solidFill>
                <a:srgbClr val="EEECE1"/>
              </a:solidFill>
            </a:endParaRPr>
          </a:p>
        </p:txBody>
      </p:sp>
      <p:sp>
        <p:nvSpPr>
          <p:cNvPr id="39" name="Text Box 60"/>
          <p:cNvSpPr txBox="1">
            <a:spLocks noChangeArrowheads="1"/>
          </p:cNvSpPr>
          <p:nvPr/>
        </p:nvSpPr>
        <p:spPr bwMode="auto">
          <a:xfrm>
            <a:off x="3143557" y="3078145"/>
            <a:ext cx="25119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Phase </a:t>
            </a:r>
            <a:r>
              <a:rPr lang="en-US" sz="1400" i="1" kern="0" dirty="0" smtClean="0">
                <a:latin typeface="Calibri"/>
              </a:rPr>
              <a:t>2: New Settings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(2009)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8-</a:t>
            </a:r>
          </a:p>
        </p:txBody>
      </p:sp>
      <p:sp>
        <p:nvSpPr>
          <p:cNvPr id="40" name="Text Box 60"/>
          <p:cNvSpPr txBox="1">
            <a:spLocks noChangeArrowheads="1"/>
          </p:cNvSpPr>
          <p:nvPr/>
        </p:nvSpPr>
        <p:spPr bwMode="auto">
          <a:xfrm>
            <a:off x="3143557" y="4146493"/>
            <a:ext cx="25119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Phase </a:t>
            </a:r>
            <a:r>
              <a:rPr lang="en-US" sz="1400" i="1" kern="0" noProof="0" dirty="0">
                <a:latin typeface="Calibri"/>
              </a:rPr>
              <a:t>3</a:t>
            </a:r>
            <a:r>
              <a:rPr lang="en-US" sz="1400" i="1" kern="0" dirty="0" smtClean="0">
                <a:latin typeface="Calibri"/>
              </a:rPr>
              <a:t>: New Setting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(2011)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8-</a:t>
            </a:r>
          </a:p>
        </p:txBody>
      </p:sp>
      <p:sp>
        <p:nvSpPr>
          <p:cNvPr id="41" name="Text Box 60"/>
          <p:cNvSpPr txBox="1">
            <a:spLocks noChangeArrowheads="1"/>
          </p:cNvSpPr>
          <p:nvPr/>
        </p:nvSpPr>
        <p:spPr bwMode="auto">
          <a:xfrm>
            <a:off x="3143557" y="5175819"/>
            <a:ext cx="3381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Phase </a:t>
            </a:r>
            <a:r>
              <a:rPr lang="en-US" sz="1400" i="1" kern="0" dirty="0" smtClean="0">
                <a:latin typeface="Calibri"/>
              </a:rPr>
              <a:t>4: Antibiotics and HAIs </a:t>
            </a:r>
            <a:r>
              <a:rPr kumimoji="0" lang="en-US" sz="1400" b="0" i="1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/>
              </a:rPr>
              <a:t>(2018)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43" name="Straight Connector 42"/>
          <p:cNvCxnSpPr>
            <a:stCxn id="8" idx="0"/>
          </p:cNvCxnSpPr>
          <p:nvPr/>
        </p:nvCxnSpPr>
        <p:spPr>
          <a:xfrm flipV="1">
            <a:off x="1410347" y="1711569"/>
            <a:ext cx="0" cy="1290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410347" y="1711569"/>
            <a:ext cx="173321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3"/>
            <a:endCxn id="39" idx="1"/>
          </p:cNvCxnSpPr>
          <p:nvPr/>
        </p:nvCxnSpPr>
        <p:spPr>
          <a:xfrm flipV="1">
            <a:off x="2487480" y="3232034"/>
            <a:ext cx="656077" cy="6007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8" idx="3"/>
            <a:endCxn id="40" idx="1"/>
          </p:cNvCxnSpPr>
          <p:nvPr/>
        </p:nvCxnSpPr>
        <p:spPr>
          <a:xfrm>
            <a:off x="2487480" y="3832740"/>
            <a:ext cx="656077" cy="467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8" idx="2"/>
          </p:cNvCxnSpPr>
          <p:nvPr/>
        </p:nvCxnSpPr>
        <p:spPr>
          <a:xfrm>
            <a:off x="1410347" y="4663111"/>
            <a:ext cx="0" cy="666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41" idx="1"/>
          </p:cNvCxnSpPr>
          <p:nvPr/>
        </p:nvCxnSpPr>
        <p:spPr>
          <a:xfrm>
            <a:off x="1410347" y="5329708"/>
            <a:ext cx="17332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7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104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Working Group Structure of the HAI Steering Committee</vt:lpstr>
    </vt:vector>
  </TitlesOfParts>
  <Company>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Gribble</dc:creator>
  <cp:lastModifiedBy>Gribble, Anna (OS/OASH) (CTR)</cp:lastModifiedBy>
  <cp:revision>54</cp:revision>
  <dcterms:created xsi:type="dcterms:W3CDTF">2017-04-17T19:07:43Z</dcterms:created>
  <dcterms:modified xsi:type="dcterms:W3CDTF">2018-04-27T15:24:09Z</dcterms:modified>
</cp:coreProperties>
</file>